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3" r:id="rId3"/>
    <p:sldId id="262" r:id="rId4"/>
    <p:sldId id="257" r:id="rId5"/>
    <p:sldId id="258" r:id="rId6"/>
    <p:sldId id="259" r:id="rId7"/>
    <p:sldId id="264" r:id="rId8"/>
    <p:sldId id="261" r:id="rId9"/>
    <p:sldId id="260" r:id="rId10"/>
    <p:sldId id="265" r:id="rId11"/>
    <p:sldId id="266" r:id="rId12"/>
    <p:sldId id="281" r:id="rId13"/>
    <p:sldId id="267" r:id="rId14"/>
    <p:sldId id="268" r:id="rId15"/>
    <p:sldId id="269" r:id="rId16"/>
    <p:sldId id="270" r:id="rId17"/>
    <p:sldId id="271" r:id="rId18"/>
    <p:sldId id="272" r:id="rId19"/>
    <p:sldId id="273" r:id="rId20"/>
    <p:sldId id="274" r:id="rId21"/>
    <p:sldId id="279" r:id="rId22"/>
    <p:sldId id="276" r:id="rId23"/>
    <p:sldId id="277" r:id="rId24"/>
    <p:sldId id="278" r:id="rId25"/>
    <p:sldId id="275" r:id="rId26"/>
    <p:sldId id="280" r:id="rId27"/>
    <p:sldId id="282" r:id="rId28"/>
    <p:sldId id="283" r:id="rId29"/>
    <p:sldId id="284" r:id="rId30"/>
    <p:sldId id="285" r:id="rId31"/>
    <p:sldId id="286" r:id="rId32"/>
    <p:sldId id="287" r:id="rId33"/>
    <p:sldId id="290" r:id="rId34"/>
    <p:sldId id="288" r:id="rId35"/>
    <p:sldId id="289" r:id="rId36"/>
    <p:sldId id="304" r:id="rId37"/>
    <p:sldId id="305" r:id="rId38"/>
    <p:sldId id="291" r:id="rId39"/>
    <p:sldId id="292" r:id="rId40"/>
    <p:sldId id="293" r:id="rId41"/>
    <p:sldId id="294" r:id="rId42"/>
    <p:sldId id="295" r:id="rId43"/>
    <p:sldId id="296" r:id="rId44"/>
    <p:sldId id="297" r:id="rId45"/>
    <p:sldId id="298" r:id="rId46"/>
    <p:sldId id="299" r:id="rId47"/>
    <p:sldId id="300" r:id="rId48"/>
    <p:sldId id="301" r:id="rId49"/>
    <p:sldId id="306" r:id="rId50"/>
    <p:sldId id="307" r:id="rId51"/>
    <p:sldId id="302" r:id="rId52"/>
    <p:sldId id="308" r:id="rId53"/>
    <p:sldId id="309" r:id="rId54"/>
    <p:sldId id="310" r:id="rId55"/>
    <p:sldId id="311" r:id="rId56"/>
    <p:sldId id="312" r:id="rId5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A7BD7AB2-E3FE-4A90-B899-CE36E8D48F90}">
          <p14:sldIdLst>
            <p14:sldId id="256"/>
            <p14:sldId id="263"/>
          </p14:sldIdLst>
        </p14:section>
        <p14:section name="进程与线程" id="{9F76B299-2EA6-4ADE-9E1F-751F31157384}">
          <p14:sldIdLst>
            <p14:sldId id="262"/>
            <p14:sldId id="257"/>
            <p14:sldId id="258"/>
            <p14:sldId id="259"/>
            <p14:sldId id="264"/>
            <p14:sldId id="261"/>
            <p14:sldId id="260"/>
            <p14:sldId id="265"/>
            <p14:sldId id="266"/>
            <p14:sldId id="281"/>
            <p14:sldId id="267"/>
            <p14:sldId id="268"/>
            <p14:sldId id="269"/>
            <p14:sldId id="270"/>
            <p14:sldId id="271"/>
            <p14:sldId id="272"/>
            <p14:sldId id="273"/>
            <p14:sldId id="274"/>
            <p14:sldId id="279"/>
            <p14:sldId id="276"/>
            <p14:sldId id="277"/>
            <p14:sldId id="278"/>
            <p14:sldId id="275"/>
            <p14:sldId id="280"/>
            <p14:sldId id="282"/>
            <p14:sldId id="283"/>
            <p14:sldId id="284"/>
            <p14:sldId id="285"/>
            <p14:sldId id="286"/>
            <p14:sldId id="287"/>
            <p14:sldId id="290"/>
            <p14:sldId id="288"/>
            <p14:sldId id="289"/>
            <p14:sldId id="304"/>
            <p14:sldId id="305"/>
          </p14:sldIdLst>
        </p14:section>
        <p14:section name="进程调度" id="{1EEE0AC8-9EAC-4FA4-9B0E-53B1BC1BA85C}">
          <p14:sldIdLst>
            <p14:sldId id="291"/>
            <p14:sldId id="292"/>
            <p14:sldId id="293"/>
            <p14:sldId id="294"/>
            <p14:sldId id="295"/>
            <p14:sldId id="296"/>
            <p14:sldId id="297"/>
            <p14:sldId id="298"/>
            <p14:sldId id="299"/>
            <p14:sldId id="300"/>
            <p14:sldId id="301"/>
            <p14:sldId id="306"/>
            <p14:sldId id="307"/>
            <p14:sldId id="302"/>
            <p14:sldId id="308"/>
            <p14:sldId id="309"/>
            <p14:sldId id="310"/>
            <p14:sldId id="311"/>
            <p14:sldId id="31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77" y="26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752C8B-0CFB-2E57-DBDD-613ACBE024A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D9C0E9-3616-9D51-F419-079B8DD69E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BD6CCE2-5AF4-208C-5FA8-C842D7A48D9C}"/>
              </a:ext>
            </a:extLst>
          </p:cNvPr>
          <p:cNvSpPr>
            <a:spLocks noGrp="1"/>
          </p:cNvSpPr>
          <p:nvPr>
            <p:ph type="dt" sz="half" idx="10"/>
          </p:nvPr>
        </p:nvSpPr>
        <p:spPr/>
        <p:txBody>
          <a:bodyPr/>
          <a:lstStyle/>
          <a:p>
            <a:fld id="{2895BE70-C7E1-45DA-A324-12AF1933E569}" type="datetimeFigureOut">
              <a:rPr lang="zh-CN" altLang="en-US" smtClean="0"/>
              <a:t>2022/8/31</a:t>
            </a:fld>
            <a:endParaRPr lang="zh-CN" altLang="en-US"/>
          </a:p>
        </p:txBody>
      </p:sp>
      <p:sp>
        <p:nvSpPr>
          <p:cNvPr id="5" name="页脚占位符 4">
            <a:extLst>
              <a:ext uri="{FF2B5EF4-FFF2-40B4-BE49-F238E27FC236}">
                <a16:creationId xmlns:a16="http://schemas.microsoft.com/office/drawing/2014/main" id="{831D0B71-1FA1-FC3E-5DC0-78E8570DBB9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176874D-AF34-8A00-2167-92E8D5D3CA6E}"/>
              </a:ext>
            </a:extLst>
          </p:cNvPr>
          <p:cNvSpPr>
            <a:spLocks noGrp="1"/>
          </p:cNvSpPr>
          <p:nvPr>
            <p:ph type="sldNum" sz="quarter" idx="12"/>
          </p:nvPr>
        </p:nvSpPr>
        <p:spPr/>
        <p:txBody>
          <a:bodyPr/>
          <a:lstStyle/>
          <a:p>
            <a:fld id="{4D82EAE9-8682-4186-B4DE-0C9CF872C722}" type="slidenum">
              <a:rPr lang="zh-CN" altLang="en-US" smtClean="0"/>
              <a:t>‹#›</a:t>
            </a:fld>
            <a:endParaRPr lang="zh-CN" altLang="en-US"/>
          </a:p>
        </p:txBody>
      </p:sp>
    </p:spTree>
    <p:extLst>
      <p:ext uri="{BB962C8B-B14F-4D97-AF65-F5344CB8AC3E}">
        <p14:creationId xmlns:p14="http://schemas.microsoft.com/office/powerpoint/2010/main" val="1276668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E46411-3FA2-A10B-610F-503ECD97B5D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786A6E6-003A-7E5D-2242-646B55B26A6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3541BA-10DC-31A4-088E-3ECDE884EC82}"/>
              </a:ext>
            </a:extLst>
          </p:cNvPr>
          <p:cNvSpPr>
            <a:spLocks noGrp="1"/>
          </p:cNvSpPr>
          <p:nvPr>
            <p:ph type="dt" sz="half" idx="10"/>
          </p:nvPr>
        </p:nvSpPr>
        <p:spPr/>
        <p:txBody>
          <a:bodyPr/>
          <a:lstStyle/>
          <a:p>
            <a:fld id="{2895BE70-C7E1-45DA-A324-12AF1933E569}" type="datetimeFigureOut">
              <a:rPr lang="zh-CN" altLang="en-US" smtClean="0"/>
              <a:t>2022/8/31</a:t>
            </a:fld>
            <a:endParaRPr lang="zh-CN" altLang="en-US"/>
          </a:p>
        </p:txBody>
      </p:sp>
      <p:sp>
        <p:nvSpPr>
          <p:cNvPr id="5" name="页脚占位符 4">
            <a:extLst>
              <a:ext uri="{FF2B5EF4-FFF2-40B4-BE49-F238E27FC236}">
                <a16:creationId xmlns:a16="http://schemas.microsoft.com/office/drawing/2014/main" id="{3390035F-E191-255F-4D16-B45B20F10EC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BD07DCF-993E-CE1A-A491-3ECE222AFF64}"/>
              </a:ext>
            </a:extLst>
          </p:cNvPr>
          <p:cNvSpPr>
            <a:spLocks noGrp="1"/>
          </p:cNvSpPr>
          <p:nvPr>
            <p:ph type="sldNum" sz="quarter" idx="12"/>
          </p:nvPr>
        </p:nvSpPr>
        <p:spPr/>
        <p:txBody>
          <a:bodyPr/>
          <a:lstStyle/>
          <a:p>
            <a:fld id="{4D82EAE9-8682-4186-B4DE-0C9CF872C722}" type="slidenum">
              <a:rPr lang="zh-CN" altLang="en-US" smtClean="0"/>
              <a:t>‹#›</a:t>
            </a:fld>
            <a:endParaRPr lang="zh-CN" altLang="en-US"/>
          </a:p>
        </p:txBody>
      </p:sp>
    </p:spTree>
    <p:extLst>
      <p:ext uri="{BB962C8B-B14F-4D97-AF65-F5344CB8AC3E}">
        <p14:creationId xmlns:p14="http://schemas.microsoft.com/office/powerpoint/2010/main" val="26767573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5EDC5CE-1736-3F6F-A057-91A1F8214FE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D3527-ADF5-C012-F966-D564A57A5B4B}"/>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099EED4-8062-C656-240B-800AD0BC4E40}"/>
              </a:ext>
            </a:extLst>
          </p:cNvPr>
          <p:cNvSpPr>
            <a:spLocks noGrp="1"/>
          </p:cNvSpPr>
          <p:nvPr>
            <p:ph type="dt" sz="half" idx="10"/>
          </p:nvPr>
        </p:nvSpPr>
        <p:spPr/>
        <p:txBody>
          <a:bodyPr/>
          <a:lstStyle/>
          <a:p>
            <a:fld id="{2895BE70-C7E1-45DA-A324-12AF1933E569}" type="datetimeFigureOut">
              <a:rPr lang="zh-CN" altLang="en-US" smtClean="0"/>
              <a:t>2022/8/31</a:t>
            </a:fld>
            <a:endParaRPr lang="zh-CN" altLang="en-US"/>
          </a:p>
        </p:txBody>
      </p:sp>
      <p:sp>
        <p:nvSpPr>
          <p:cNvPr id="5" name="页脚占位符 4">
            <a:extLst>
              <a:ext uri="{FF2B5EF4-FFF2-40B4-BE49-F238E27FC236}">
                <a16:creationId xmlns:a16="http://schemas.microsoft.com/office/drawing/2014/main" id="{04DD07BC-BC08-A0DD-FCF3-2ABEC90AB8F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19EED0F-4936-B504-DCAF-819F9AB56333}"/>
              </a:ext>
            </a:extLst>
          </p:cNvPr>
          <p:cNvSpPr>
            <a:spLocks noGrp="1"/>
          </p:cNvSpPr>
          <p:nvPr>
            <p:ph type="sldNum" sz="quarter" idx="12"/>
          </p:nvPr>
        </p:nvSpPr>
        <p:spPr/>
        <p:txBody>
          <a:bodyPr/>
          <a:lstStyle/>
          <a:p>
            <a:fld id="{4D82EAE9-8682-4186-B4DE-0C9CF872C722}" type="slidenum">
              <a:rPr lang="zh-CN" altLang="en-US" smtClean="0"/>
              <a:t>‹#›</a:t>
            </a:fld>
            <a:endParaRPr lang="zh-CN" altLang="en-US"/>
          </a:p>
        </p:txBody>
      </p:sp>
    </p:spTree>
    <p:extLst>
      <p:ext uri="{BB962C8B-B14F-4D97-AF65-F5344CB8AC3E}">
        <p14:creationId xmlns:p14="http://schemas.microsoft.com/office/powerpoint/2010/main" val="3866884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9731D5-44C6-A384-B2BE-C4CE93E0D09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08A6F3-94D9-F72E-A841-1C70887CDA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FE491C-8AEB-96E4-63F0-7D58F304DD62}"/>
              </a:ext>
            </a:extLst>
          </p:cNvPr>
          <p:cNvSpPr>
            <a:spLocks noGrp="1"/>
          </p:cNvSpPr>
          <p:nvPr>
            <p:ph type="dt" sz="half" idx="10"/>
          </p:nvPr>
        </p:nvSpPr>
        <p:spPr/>
        <p:txBody>
          <a:bodyPr/>
          <a:lstStyle/>
          <a:p>
            <a:fld id="{2895BE70-C7E1-45DA-A324-12AF1933E569}" type="datetimeFigureOut">
              <a:rPr lang="zh-CN" altLang="en-US" smtClean="0"/>
              <a:t>2022/8/31</a:t>
            </a:fld>
            <a:endParaRPr lang="zh-CN" altLang="en-US"/>
          </a:p>
        </p:txBody>
      </p:sp>
      <p:sp>
        <p:nvSpPr>
          <p:cNvPr id="5" name="页脚占位符 4">
            <a:extLst>
              <a:ext uri="{FF2B5EF4-FFF2-40B4-BE49-F238E27FC236}">
                <a16:creationId xmlns:a16="http://schemas.microsoft.com/office/drawing/2014/main" id="{C3242766-ECE9-01A9-4DDC-EC6A95047CE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BE96487-F6CD-D8D5-C961-D2C45824A7CB}"/>
              </a:ext>
            </a:extLst>
          </p:cNvPr>
          <p:cNvSpPr>
            <a:spLocks noGrp="1"/>
          </p:cNvSpPr>
          <p:nvPr>
            <p:ph type="sldNum" sz="quarter" idx="12"/>
          </p:nvPr>
        </p:nvSpPr>
        <p:spPr/>
        <p:txBody>
          <a:bodyPr/>
          <a:lstStyle/>
          <a:p>
            <a:fld id="{4D82EAE9-8682-4186-B4DE-0C9CF872C722}" type="slidenum">
              <a:rPr lang="zh-CN" altLang="en-US" smtClean="0"/>
              <a:t>‹#›</a:t>
            </a:fld>
            <a:endParaRPr lang="zh-CN" altLang="en-US"/>
          </a:p>
        </p:txBody>
      </p:sp>
    </p:spTree>
    <p:extLst>
      <p:ext uri="{BB962C8B-B14F-4D97-AF65-F5344CB8AC3E}">
        <p14:creationId xmlns:p14="http://schemas.microsoft.com/office/powerpoint/2010/main" val="2698243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ADC2E6-CA6F-2AB5-F61A-3D1F4047BC1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9444501-959A-53CD-6267-6DA09D8000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A833BC0-5E21-0122-6C00-11DFA49D91C7}"/>
              </a:ext>
            </a:extLst>
          </p:cNvPr>
          <p:cNvSpPr>
            <a:spLocks noGrp="1"/>
          </p:cNvSpPr>
          <p:nvPr>
            <p:ph type="dt" sz="half" idx="10"/>
          </p:nvPr>
        </p:nvSpPr>
        <p:spPr/>
        <p:txBody>
          <a:bodyPr/>
          <a:lstStyle/>
          <a:p>
            <a:fld id="{2895BE70-C7E1-45DA-A324-12AF1933E569}" type="datetimeFigureOut">
              <a:rPr lang="zh-CN" altLang="en-US" smtClean="0"/>
              <a:t>2022/8/31</a:t>
            </a:fld>
            <a:endParaRPr lang="zh-CN" altLang="en-US"/>
          </a:p>
        </p:txBody>
      </p:sp>
      <p:sp>
        <p:nvSpPr>
          <p:cNvPr id="5" name="页脚占位符 4">
            <a:extLst>
              <a:ext uri="{FF2B5EF4-FFF2-40B4-BE49-F238E27FC236}">
                <a16:creationId xmlns:a16="http://schemas.microsoft.com/office/drawing/2014/main" id="{C357823E-CC90-2B90-634C-70F495B344C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FDB255F-852A-22AE-2063-5F1E064F9C15}"/>
              </a:ext>
            </a:extLst>
          </p:cNvPr>
          <p:cNvSpPr>
            <a:spLocks noGrp="1"/>
          </p:cNvSpPr>
          <p:nvPr>
            <p:ph type="sldNum" sz="quarter" idx="12"/>
          </p:nvPr>
        </p:nvSpPr>
        <p:spPr/>
        <p:txBody>
          <a:bodyPr/>
          <a:lstStyle/>
          <a:p>
            <a:fld id="{4D82EAE9-8682-4186-B4DE-0C9CF872C722}" type="slidenum">
              <a:rPr lang="zh-CN" altLang="en-US" smtClean="0"/>
              <a:t>‹#›</a:t>
            </a:fld>
            <a:endParaRPr lang="zh-CN" altLang="en-US"/>
          </a:p>
        </p:txBody>
      </p:sp>
    </p:spTree>
    <p:extLst>
      <p:ext uri="{BB962C8B-B14F-4D97-AF65-F5344CB8AC3E}">
        <p14:creationId xmlns:p14="http://schemas.microsoft.com/office/powerpoint/2010/main" val="3720807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05D981-D554-379A-2C8D-3EF1B9820B6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879E9E-7833-03AE-6FC2-81ECBACE38D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EB58965-1E4E-F4CB-B208-1D8B914A3954}"/>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6228811-2C67-569A-5CA6-7B2D056E6B81}"/>
              </a:ext>
            </a:extLst>
          </p:cNvPr>
          <p:cNvSpPr>
            <a:spLocks noGrp="1"/>
          </p:cNvSpPr>
          <p:nvPr>
            <p:ph type="dt" sz="half" idx="10"/>
          </p:nvPr>
        </p:nvSpPr>
        <p:spPr/>
        <p:txBody>
          <a:bodyPr/>
          <a:lstStyle/>
          <a:p>
            <a:fld id="{2895BE70-C7E1-45DA-A324-12AF1933E569}" type="datetimeFigureOut">
              <a:rPr lang="zh-CN" altLang="en-US" smtClean="0"/>
              <a:t>2022/8/31</a:t>
            </a:fld>
            <a:endParaRPr lang="zh-CN" altLang="en-US"/>
          </a:p>
        </p:txBody>
      </p:sp>
      <p:sp>
        <p:nvSpPr>
          <p:cNvPr id="6" name="页脚占位符 5">
            <a:extLst>
              <a:ext uri="{FF2B5EF4-FFF2-40B4-BE49-F238E27FC236}">
                <a16:creationId xmlns:a16="http://schemas.microsoft.com/office/drawing/2014/main" id="{38817E81-3176-EB6E-786C-F48FA723F8D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3517D80-D910-C2BD-1240-AA818CC0066A}"/>
              </a:ext>
            </a:extLst>
          </p:cNvPr>
          <p:cNvSpPr>
            <a:spLocks noGrp="1"/>
          </p:cNvSpPr>
          <p:nvPr>
            <p:ph type="sldNum" sz="quarter" idx="12"/>
          </p:nvPr>
        </p:nvSpPr>
        <p:spPr/>
        <p:txBody>
          <a:bodyPr/>
          <a:lstStyle/>
          <a:p>
            <a:fld id="{4D82EAE9-8682-4186-B4DE-0C9CF872C722}" type="slidenum">
              <a:rPr lang="zh-CN" altLang="en-US" smtClean="0"/>
              <a:t>‹#›</a:t>
            </a:fld>
            <a:endParaRPr lang="zh-CN" altLang="en-US"/>
          </a:p>
        </p:txBody>
      </p:sp>
    </p:spTree>
    <p:extLst>
      <p:ext uri="{BB962C8B-B14F-4D97-AF65-F5344CB8AC3E}">
        <p14:creationId xmlns:p14="http://schemas.microsoft.com/office/powerpoint/2010/main" val="2735726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E34815-B90F-7FA2-467E-9B28549F130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D2D4D5-49D7-0452-DDEF-DF23CC33F1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EF3EAD6-2BEE-117C-38E7-8DBBB2C6629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4F745F-85B3-568F-856D-157874D380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A732AD6-8C72-3248-9828-057648650E57}"/>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D7223C4-77B5-B399-9084-C5EC409D1B09}"/>
              </a:ext>
            </a:extLst>
          </p:cNvPr>
          <p:cNvSpPr>
            <a:spLocks noGrp="1"/>
          </p:cNvSpPr>
          <p:nvPr>
            <p:ph type="dt" sz="half" idx="10"/>
          </p:nvPr>
        </p:nvSpPr>
        <p:spPr/>
        <p:txBody>
          <a:bodyPr/>
          <a:lstStyle/>
          <a:p>
            <a:fld id="{2895BE70-C7E1-45DA-A324-12AF1933E569}" type="datetimeFigureOut">
              <a:rPr lang="zh-CN" altLang="en-US" smtClean="0"/>
              <a:t>2022/8/31</a:t>
            </a:fld>
            <a:endParaRPr lang="zh-CN" altLang="en-US"/>
          </a:p>
        </p:txBody>
      </p:sp>
      <p:sp>
        <p:nvSpPr>
          <p:cNvPr id="8" name="页脚占位符 7">
            <a:extLst>
              <a:ext uri="{FF2B5EF4-FFF2-40B4-BE49-F238E27FC236}">
                <a16:creationId xmlns:a16="http://schemas.microsoft.com/office/drawing/2014/main" id="{72191BFA-C564-6287-B025-463626F8E06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7C4BDE6-D32C-FE5A-1227-97F26A8F12F0}"/>
              </a:ext>
            </a:extLst>
          </p:cNvPr>
          <p:cNvSpPr>
            <a:spLocks noGrp="1"/>
          </p:cNvSpPr>
          <p:nvPr>
            <p:ph type="sldNum" sz="quarter" idx="12"/>
          </p:nvPr>
        </p:nvSpPr>
        <p:spPr/>
        <p:txBody>
          <a:bodyPr/>
          <a:lstStyle/>
          <a:p>
            <a:fld id="{4D82EAE9-8682-4186-B4DE-0C9CF872C722}" type="slidenum">
              <a:rPr lang="zh-CN" altLang="en-US" smtClean="0"/>
              <a:t>‹#›</a:t>
            </a:fld>
            <a:endParaRPr lang="zh-CN" altLang="en-US"/>
          </a:p>
        </p:txBody>
      </p:sp>
    </p:spTree>
    <p:extLst>
      <p:ext uri="{BB962C8B-B14F-4D97-AF65-F5344CB8AC3E}">
        <p14:creationId xmlns:p14="http://schemas.microsoft.com/office/powerpoint/2010/main" val="35729518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FACBEC-1E6E-DABC-81BC-4ED541FB74A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8D0040F-5BD2-E524-1942-E46C948F6768}"/>
              </a:ext>
            </a:extLst>
          </p:cNvPr>
          <p:cNvSpPr>
            <a:spLocks noGrp="1"/>
          </p:cNvSpPr>
          <p:nvPr>
            <p:ph type="dt" sz="half" idx="10"/>
          </p:nvPr>
        </p:nvSpPr>
        <p:spPr/>
        <p:txBody>
          <a:bodyPr/>
          <a:lstStyle/>
          <a:p>
            <a:fld id="{2895BE70-C7E1-45DA-A324-12AF1933E569}" type="datetimeFigureOut">
              <a:rPr lang="zh-CN" altLang="en-US" smtClean="0"/>
              <a:t>2022/8/31</a:t>
            </a:fld>
            <a:endParaRPr lang="zh-CN" altLang="en-US"/>
          </a:p>
        </p:txBody>
      </p:sp>
      <p:sp>
        <p:nvSpPr>
          <p:cNvPr id="4" name="页脚占位符 3">
            <a:extLst>
              <a:ext uri="{FF2B5EF4-FFF2-40B4-BE49-F238E27FC236}">
                <a16:creationId xmlns:a16="http://schemas.microsoft.com/office/drawing/2014/main" id="{D4F2A9A3-92A7-354D-047C-22064A150B9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7288653-D5EA-595E-BF09-80064AD6795E}"/>
              </a:ext>
            </a:extLst>
          </p:cNvPr>
          <p:cNvSpPr>
            <a:spLocks noGrp="1"/>
          </p:cNvSpPr>
          <p:nvPr>
            <p:ph type="sldNum" sz="quarter" idx="12"/>
          </p:nvPr>
        </p:nvSpPr>
        <p:spPr/>
        <p:txBody>
          <a:bodyPr/>
          <a:lstStyle/>
          <a:p>
            <a:fld id="{4D82EAE9-8682-4186-B4DE-0C9CF872C722}" type="slidenum">
              <a:rPr lang="zh-CN" altLang="en-US" smtClean="0"/>
              <a:t>‹#›</a:t>
            </a:fld>
            <a:endParaRPr lang="zh-CN" altLang="en-US"/>
          </a:p>
        </p:txBody>
      </p:sp>
    </p:spTree>
    <p:extLst>
      <p:ext uri="{BB962C8B-B14F-4D97-AF65-F5344CB8AC3E}">
        <p14:creationId xmlns:p14="http://schemas.microsoft.com/office/powerpoint/2010/main" val="1539460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1B9C99E-F2FD-F96F-3B01-EA4520C9C4BD}"/>
              </a:ext>
            </a:extLst>
          </p:cNvPr>
          <p:cNvSpPr>
            <a:spLocks noGrp="1"/>
          </p:cNvSpPr>
          <p:nvPr>
            <p:ph type="dt" sz="half" idx="10"/>
          </p:nvPr>
        </p:nvSpPr>
        <p:spPr/>
        <p:txBody>
          <a:bodyPr/>
          <a:lstStyle/>
          <a:p>
            <a:fld id="{2895BE70-C7E1-45DA-A324-12AF1933E569}" type="datetimeFigureOut">
              <a:rPr lang="zh-CN" altLang="en-US" smtClean="0"/>
              <a:t>2022/8/31</a:t>
            </a:fld>
            <a:endParaRPr lang="zh-CN" altLang="en-US"/>
          </a:p>
        </p:txBody>
      </p:sp>
      <p:sp>
        <p:nvSpPr>
          <p:cNvPr id="3" name="页脚占位符 2">
            <a:extLst>
              <a:ext uri="{FF2B5EF4-FFF2-40B4-BE49-F238E27FC236}">
                <a16:creationId xmlns:a16="http://schemas.microsoft.com/office/drawing/2014/main" id="{D1B6BED8-300C-867B-80F7-301AC1C9B36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10D8B1E-2518-C109-C923-493CE5FEA4D5}"/>
              </a:ext>
            </a:extLst>
          </p:cNvPr>
          <p:cNvSpPr>
            <a:spLocks noGrp="1"/>
          </p:cNvSpPr>
          <p:nvPr>
            <p:ph type="sldNum" sz="quarter" idx="12"/>
          </p:nvPr>
        </p:nvSpPr>
        <p:spPr/>
        <p:txBody>
          <a:bodyPr/>
          <a:lstStyle/>
          <a:p>
            <a:fld id="{4D82EAE9-8682-4186-B4DE-0C9CF872C722}" type="slidenum">
              <a:rPr lang="zh-CN" altLang="en-US" smtClean="0"/>
              <a:t>‹#›</a:t>
            </a:fld>
            <a:endParaRPr lang="zh-CN" altLang="en-US"/>
          </a:p>
        </p:txBody>
      </p:sp>
    </p:spTree>
    <p:extLst>
      <p:ext uri="{BB962C8B-B14F-4D97-AF65-F5344CB8AC3E}">
        <p14:creationId xmlns:p14="http://schemas.microsoft.com/office/powerpoint/2010/main" val="2797577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12C516-48F8-FB7C-AAF4-60E0E2A2E73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4665B61-6560-8190-DEEA-23AD027146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A7E0BD6-C7CF-6F8D-D1B8-444CD54293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48CD3B-F9FF-4ABE-7127-180B456B40AB}"/>
              </a:ext>
            </a:extLst>
          </p:cNvPr>
          <p:cNvSpPr>
            <a:spLocks noGrp="1"/>
          </p:cNvSpPr>
          <p:nvPr>
            <p:ph type="dt" sz="half" idx="10"/>
          </p:nvPr>
        </p:nvSpPr>
        <p:spPr/>
        <p:txBody>
          <a:bodyPr/>
          <a:lstStyle/>
          <a:p>
            <a:fld id="{2895BE70-C7E1-45DA-A324-12AF1933E569}" type="datetimeFigureOut">
              <a:rPr lang="zh-CN" altLang="en-US" smtClean="0"/>
              <a:t>2022/8/31</a:t>
            </a:fld>
            <a:endParaRPr lang="zh-CN" altLang="en-US"/>
          </a:p>
        </p:txBody>
      </p:sp>
      <p:sp>
        <p:nvSpPr>
          <p:cNvPr id="6" name="页脚占位符 5">
            <a:extLst>
              <a:ext uri="{FF2B5EF4-FFF2-40B4-BE49-F238E27FC236}">
                <a16:creationId xmlns:a16="http://schemas.microsoft.com/office/drawing/2014/main" id="{591EF3A5-E6CF-E21F-CBC2-AFB2A049947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0E541DD-77AB-A113-5735-FC1DD3E37FA9}"/>
              </a:ext>
            </a:extLst>
          </p:cNvPr>
          <p:cNvSpPr>
            <a:spLocks noGrp="1"/>
          </p:cNvSpPr>
          <p:nvPr>
            <p:ph type="sldNum" sz="quarter" idx="12"/>
          </p:nvPr>
        </p:nvSpPr>
        <p:spPr/>
        <p:txBody>
          <a:bodyPr/>
          <a:lstStyle/>
          <a:p>
            <a:fld id="{4D82EAE9-8682-4186-B4DE-0C9CF872C722}" type="slidenum">
              <a:rPr lang="zh-CN" altLang="en-US" smtClean="0"/>
              <a:t>‹#›</a:t>
            </a:fld>
            <a:endParaRPr lang="zh-CN" altLang="en-US"/>
          </a:p>
        </p:txBody>
      </p:sp>
    </p:spTree>
    <p:extLst>
      <p:ext uri="{BB962C8B-B14F-4D97-AF65-F5344CB8AC3E}">
        <p14:creationId xmlns:p14="http://schemas.microsoft.com/office/powerpoint/2010/main" val="1179078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1F9B8B-910A-8105-C813-C15B484986C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645FC2D-4643-F9BC-1BAA-207341CB18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378F825-FCFE-4F5D-5C6A-45C4CA0D3E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3315CD-0E03-B559-AAAC-610C8770ED43}"/>
              </a:ext>
            </a:extLst>
          </p:cNvPr>
          <p:cNvSpPr>
            <a:spLocks noGrp="1"/>
          </p:cNvSpPr>
          <p:nvPr>
            <p:ph type="dt" sz="half" idx="10"/>
          </p:nvPr>
        </p:nvSpPr>
        <p:spPr/>
        <p:txBody>
          <a:bodyPr/>
          <a:lstStyle/>
          <a:p>
            <a:fld id="{2895BE70-C7E1-45DA-A324-12AF1933E569}" type="datetimeFigureOut">
              <a:rPr lang="zh-CN" altLang="en-US" smtClean="0"/>
              <a:t>2022/8/31</a:t>
            </a:fld>
            <a:endParaRPr lang="zh-CN" altLang="en-US"/>
          </a:p>
        </p:txBody>
      </p:sp>
      <p:sp>
        <p:nvSpPr>
          <p:cNvPr id="6" name="页脚占位符 5">
            <a:extLst>
              <a:ext uri="{FF2B5EF4-FFF2-40B4-BE49-F238E27FC236}">
                <a16:creationId xmlns:a16="http://schemas.microsoft.com/office/drawing/2014/main" id="{035FE9E0-23AF-D9CB-8394-8158E0B1CF6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AC7FE17-1EA3-62C6-5405-FFFCE16A1FCB}"/>
              </a:ext>
            </a:extLst>
          </p:cNvPr>
          <p:cNvSpPr>
            <a:spLocks noGrp="1"/>
          </p:cNvSpPr>
          <p:nvPr>
            <p:ph type="sldNum" sz="quarter" idx="12"/>
          </p:nvPr>
        </p:nvSpPr>
        <p:spPr/>
        <p:txBody>
          <a:bodyPr/>
          <a:lstStyle/>
          <a:p>
            <a:fld id="{4D82EAE9-8682-4186-B4DE-0C9CF872C722}" type="slidenum">
              <a:rPr lang="zh-CN" altLang="en-US" smtClean="0"/>
              <a:t>‹#›</a:t>
            </a:fld>
            <a:endParaRPr lang="zh-CN" altLang="en-US"/>
          </a:p>
        </p:txBody>
      </p:sp>
    </p:spTree>
    <p:extLst>
      <p:ext uri="{BB962C8B-B14F-4D97-AF65-F5344CB8AC3E}">
        <p14:creationId xmlns:p14="http://schemas.microsoft.com/office/powerpoint/2010/main" val="3622020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D85F19C-DA20-2100-3B7B-1E503835C5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D763A4C-7FED-8A48-0FE1-C17F3708A7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DC41FAC-EC11-CC45-5D69-F278DC56A3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95BE70-C7E1-45DA-A324-12AF1933E569}" type="datetimeFigureOut">
              <a:rPr lang="zh-CN" altLang="en-US" smtClean="0"/>
              <a:t>2022/8/31</a:t>
            </a:fld>
            <a:endParaRPr lang="zh-CN" altLang="en-US"/>
          </a:p>
        </p:txBody>
      </p:sp>
      <p:sp>
        <p:nvSpPr>
          <p:cNvPr id="5" name="页脚占位符 4">
            <a:extLst>
              <a:ext uri="{FF2B5EF4-FFF2-40B4-BE49-F238E27FC236}">
                <a16:creationId xmlns:a16="http://schemas.microsoft.com/office/drawing/2014/main" id="{907F4C8A-142B-62F2-79BF-7449C22DE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76A9CA1-95D8-8F92-3C02-1CDE27234D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82EAE9-8682-4186-B4DE-0C9CF872C722}" type="slidenum">
              <a:rPr lang="zh-CN" altLang="en-US" smtClean="0"/>
              <a:t>‹#›</a:t>
            </a:fld>
            <a:endParaRPr lang="zh-CN" altLang="en-US"/>
          </a:p>
        </p:txBody>
      </p:sp>
    </p:spTree>
    <p:extLst>
      <p:ext uri="{BB962C8B-B14F-4D97-AF65-F5344CB8AC3E}">
        <p14:creationId xmlns:p14="http://schemas.microsoft.com/office/powerpoint/2010/main" val="4610996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AD5062-2F38-E3B5-8F09-DF61DEFEC13E}"/>
              </a:ext>
            </a:extLst>
          </p:cNvPr>
          <p:cNvSpPr>
            <a:spLocks noGrp="1"/>
          </p:cNvSpPr>
          <p:nvPr>
            <p:ph type="ctrTitle"/>
          </p:nvPr>
        </p:nvSpPr>
        <p:spPr/>
        <p:txBody>
          <a:bodyPr/>
          <a:lstStyle/>
          <a:p>
            <a:r>
              <a:rPr lang="zh-CN" altLang="en-US" dirty="0"/>
              <a:t>进程管理</a:t>
            </a:r>
          </a:p>
        </p:txBody>
      </p:sp>
      <p:sp>
        <p:nvSpPr>
          <p:cNvPr id="3" name="副标题 2">
            <a:extLst>
              <a:ext uri="{FF2B5EF4-FFF2-40B4-BE49-F238E27FC236}">
                <a16:creationId xmlns:a16="http://schemas.microsoft.com/office/drawing/2014/main" id="{8BFEE414-04C7-7399-7651-07A7C0E9D387}"/>
              </a:ext>
            </a:extLst>
          </p:cNvPr>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22697889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0301DB-BCA6-86DE-FF24-5C1D9CE9E3D4}"/>
              </a:ext>
            </a:extLst>
          </p:cNvPr>
          <p:cNvSpPr>
            <a:spLocks noGrp="1"/>
          </p:cNvSpPr>
          <p:nvPr>
            <p:ph type="title"/>
          </p:nvPr>
        </p:nvSpPr>
        <p:spPr>
          <a:xfrm>
            <a:off x="430427" y="0"/>
            <a:ext cx="10515600" cy="1325563"/>
          </a:xfrm>
        </p:spPr>
        <p:txBody>
          <a:bodyPr/>
          <a:lstStyle/>
          <a:p>
            <a:r>
              <a:rPr lang="zh-CN" altLang="en-US" dirty="0">
                <a:solidFill>
                  <a:srgbClr val="00B050"/>
                </a:solidFill>
              </a:rPr>
              <a:t>进程的状态与转换</a:t>
            </a:r>
            <a:r>
              <a:rPr lang="zh-CN" altLang="en-US" dirty="0"/>
              <a:t>（生命周期）</a:t>
            </a:r>
          </a:p>
        </p:txBody>
      </p:sp>
      <p:pic>
        <p:nvPicPr>
          <p:cNvPr id="5" name="内容占位符 4">
            <a:extLst>
              <a:ext uri="{FF2B5EF4-FFF2-40B4-BE49-F238E27FC236}">
                <a16:creationId xmlns:a16="http://schemas.microsoft.com/office/drawing/2014/main" id="{C887FBF3-81B2-C6D5-92ED-D2707B519150}"/>
              </a:ext>
            </a:extLst>
          </p:cNvPr>
          <p:cNvPicPr>
            <a:picLocks noGrp="1" noChangeAspect="1"/>
          </p:cNvPicPr>
          <p:nvPr>
            <p:ph idx="1"/>
          </p:nvPr>
        </p:nvPicPr>
        <p:blipFill>
          <a:blip r:embed="rId2"/>
          <a:stretch>
            <a:fillRect/>
          </a:stretch>
        </p:blipFill>
        <p:spPr>
          <a:xfrm>
            <a:off x="159448" y="1314660"/>
            <a:ext cx="11520591" cy="5395059"/>
          </a:xfrm>
        </p:spPr>
      </p:pic>
    </p:spTree>
    <p:extLst>
      <p:ext uri="{BB962C8B-B14F-4D97-AF65-F5344CB8AC3E}">
        <p14:creationId xmlns:p14="http://schemas.microsoft.com/office/powerpoint/2010/main" val="210880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C861FBA9-25F0-033A-420E-1E4F206FD414}"/>
              </a:ext>
            </a:extLst>
          </p:cNvPr>
          <p:cNvPicPr>
            <a:picLocks noGrp="1" noChangeAspect="1"/>
          </p:cNvPicPr>
          <p:nvPr>
            <p:ph idx="1"/>
          </p:nvPr>
        </p:nvPicPr>
        <p:blipFill>
          <a:blip r:embed="rId2"/>
          <a:stretch>
            <a:fillRect/>
          </a:stretch>
        </p:blipFill>
        <p:spPr>
          <a:xfrm>
            <a:off x="0" y="0"/>
            <a:ext cx="11333559" cy="6623222"/>
          </a:xfrm>
        </p:spPr>
      </p:pic>
      <p:sp>
        <p:nvSpPr>
          <p:cNvPr id="8" name="文本框 7">
            <a:extLst>
              <a:ext uri="{FF2B5EF4-FFF2-40B4-BE49-F238E27FC236}">
                <a16:creationId xmlns:a16="http://schemas.microsoft.com/office/drawing/2014/main" id="{1AABB8D0-D5F4-7DD9-6EB3-82D9126D631E}"/>
              </a:ext>
            </a:extLst>
          </p:cNvPr>
          <p:cNvSpPr txBox="1"/>
          <p:nvPr/>
        </p:nvSpPr>
        <p:spPr>
          <a:xfrm>
            <a:off x="8320427" y="1717589"/>
            <a:ext cx="3871573" cy="400110"/>
          </a:xfrm>
          <a:prstGeom prst="rect">
            <a:avLst/>
          </a:prstGeom>
          <a:noFill/>
        </p:spPr>
        <p:txBody>
          <a:bodyPr wrap="none" rtlCol="0">
            <a:spAutoFit/>
          </a:bodyPr>
          <a:lstStyle/>
          <a:p>
            <a:r>
              <a:rPr lang="zh-CN" altLang="en-US" sz="2000" dirty="0"/>
              <a:t>时间片到</a:t>
            </a:r>
            <a:r>
              <a:rPr lang="en-US" altLang="zh-CN" sz="2000" dirty="0"/>
              <a:t>/</a:t>
            </a:r>
            <a:r>
              <a:rPr lang="zh-CN" altLang="en-US" sz="2000" dirty="0"/>
              <a:t>被更高优先级进程抢占</a:t>
            </a:r>
          </a:p>
        </p:txBody>
      </p:sp>
      <p:sp>
        <p:nvSpPr>
          <p:cNvPr id="9" name="文本框 8">
            <a:extLst>
              <a:ext uri="{FF2B5EF4-FFF2-40B4-BE49-F238E27FC236}">
                <a16:creationId xmlns:a16="http://schemas.microsoft.com/office/drawing/2014/main" id="{43F277F1-63CC-4969-BA2F-89068CDA350A}"/>
              </a:ext>
            </a:extLst>
          </p:cNvPr>
          <p:cNvSpPr txBox="1"/>
          <p:nvPr/>
        </p:nvSpPr>
        <p:spPr>
          <a:xfrm>
            <a:off x="4497860" y="494270"/>
            <a:ext cx="4031873" cy="400110"/>
          </a:xfrm>
          <a:prstGeom prst="rect">
            <a:avLst/>
          </a:prstGeom>
          <a:noFill/>
        </p:spPr>
        <p:txBody>
          <a:bodyPr wrap="none" rtlCol="0">
            <a:spAutoFit/>
          </a:bodyPr>
          <a:lstStyle/>
          <a:p>
            <a:r>
              <a:rPr lang="zh-CN" altLang="en-US" sz="2000" dirty="0"/>
              <a:t>通过进程调度和进程切换上处理机</a:t>
            </a:r>
          </a:p>
        </p:txBody>
      </p:sp>
      <p:sp>
        <p:nvSpPr>
          <p:cNvPr id="10" name="文本框 9">
            <a:extLst>
              <a:ext uri="{FF2B5EF4-FFF2-40B4-BE49-F238E27FC236}">
                <a16:creationId xmlns:a16="http://schemas.microsoft.com/office/drawing/2014/main" id="{155E04ED-6B4D-2A75-E917-4521173CB814}"/>
              </a:ext>
            </a:extLst>
          </p:cNvPr>
          <p:cNvSpPr txBox="1"/>
          <p:nvPr/>
        </p:nvSpPr>
        <p:spPr>
          <a:xfrm>
            <a:off x="10024751" y="2804984"/>
            <a:ext cx="2117887" cy="646331"/>
          </a:xfrm>
          <a:prstGeom prst="rect">
            <a:avLst/>
          </a:prstGeom>
          <a:noFill/>
        </p:spPr>
        <p:txBody>
          <a:bodyPr wrap="none" rtlCol="0">
            <a:spAutoFit/>
          </a:bodyPr>
          <a:lstStyle/>
          <a:p>
            <a:r>
              <a:rPr lang="zh-CN" altLang="en-US" dirty="0"/>
              <a:t>进程请求某一资源</a:t>
            </a:r>
            <a:endParaRPr lang="en-US" altLang="zh-CN" dirty="0"/>
          </a:p>
          <a:p>
            <a:r>
              <a:rPr lang="en-US" altLang="zh-CN" dirty="0"/>
              <a:t>/</a:t>
            </a:r>
            <a:r>
              <a:rPr lang="zh-CN" altLang="en-US" dirty="0"/>
              <a:t>等待某一事件发生</a:t>
            </a:r>
          </a:p>
        </p:txBody>
      </p:sp>
      <p:sp>
        <p:nvSpPr>
          <p:cNvPr id="11" name="文本框 10">
            <a:extLst>
              <a:ext uri="{FF2B5EF4-FFF2-40B4-BE49-F238E27FC236}">
                <a16:creationId xmlns:a16="http://schemas.microsoft.com/office/drawing/2014/main" id="{DB684D16-F506-432A-6A4C-CA8A69BECE9A}"/>
              </a:ext>
            </a:extLst>
          </p:cNvPr>
          <p:cNvSpPr txBox="1"/>
          <p:nvPr/>
        </p:nvSpPr>
        <p:spPr>
          <a:xfrm>
            <a:off x="6240162" y="3756455"/>
            <a:ext cx="5410455" cy="400110"/>
          </a:xfrm>
          <a:prstGeom prst="rect">
            <a:avLst/>
          </a:prstGeom>
          <a:noFill/>
        </p:spPr>
        <p:txBody>
          <a:bodyPr wrap="none" rtlCol="0">
            <a:spAutoFit/>
          </a:bodyPr>
          <a:lstStyle/>
          <a:p>
            <a:r>
              <a:rPr lang="zh-CN" altLang="en-US" sz="2000" dirty="0"/>
              <a:t>进程等待事件到来</a:t>
            </a:r>
            <a:r>
              <a:rPr lang="en-US" altLang="zh-CN" sz="2000" dirty="0"/>
              <a:t>/</a:t>
            </a:r>
            <a:r>
              <a:rPr lang="zh-CN" altLang="en-US" sz="2000" dirty="0"/>
              <a:t>进程请求的资源已经分配好</a:t>
            </a:r>
          </a:p>
        </p:txBody>
      </p:sp>
      <p:sp>
        <p:nvSpPr>
          <p:cNvPr id="12" name="文本框 11">
            <a:extLst>
              <a:ext uri="{FF2B5EF4-FFF2-40B4-BE49-F238E27FC236}">
                <a16:creationId xmlns:a16="http://schemas.microsoft.com/office/drawing/2014/main" id="{80D77120-BFB0-83EA-3E1A-43C1E94AC0B6}"/>
              </a:ext>
            </a:extLst>
          </p:cNvPr>
          <p:cNvSpPr txBox="1"/>
          <p:nvPr/>
        </p:nvSpPr>
        <p:spPr>
          <a:xfrm>
            <a:off x="6858001" y="5338119"/>
            <a:ext cx="646331" cy="369332"/>
          </a:xfrm>
          <a:prstGeom prst="rect">
            <a:avLst/>
          </a:prstGeom>
          <a:noFill/>
        </p:spPr>
        <p:txBody>
          <a:bodyPr wrap="none" rtlCol="0">
            <a:spAutoFit/>
          </a:bodyPr>
          <a:lstStyle/>
          <a:p>
            <a:r>
              <a:rPr lang="zh-CN" altLang="en-US" dirty="0"/>
              <a:t>主动</a:t>
            </a:r>
          </a:p>
        </p:txBody>
      </p:sp>
      <p:sp>
        <p:nvSpPr>
          <p:cNvPr id="13" name="文本框 12">
            <a:extLst>
              <a:ext uri="{FF2B5EF4-FFF2-40B4-BE49-F238E27FC236}">
                <a16:creationId xmlns:a16="http://schemas.microsoft.com/office/drawing/2014/main" id="{ED52B74C-C908-CB65-4FD9-E0648213367D}"/>
              </a:ext>
            </a:extLst>
          </p:cNvPr>
          <p:cNvSpPr txBox="1"/>
          <p:nvPr/>
        </p:nvSpPr>
        <p:spPr>
          <a:xfrm>
            <a:off x="3212758" y="5375189"/>
            <a:ext cx="646331" cy="369332"/>
          </a:xfrm>
          <a:prstGeom prst="rect">
            <a:avLst/>
          </a:prstGeom>
          <a:noFill/>
        </p:spPr>
        <p:txBody>
          <a:bodyPr wrap="none" rtlCol="0">
            <a:spAutoFit/>
          </a:bodyPr>
          <a:lstStyle/>
          <a:p>
            <a:r>
              <a:rPr lang="zh-CN" altLang="en-US" dirty="0"/>
              <a:t>被动</a:t>
            </a:r>
          </a:p>
        </p:txBody>
      </p:sp>
    </p:spTree>
    <p:extLst>
      <p:ext uri="{BB962C8B-B14F-4D97-AF65-F5344CB8AC3E}">
        <p14:creationId xmlns:p14="http://schemas.microsoft.com/office/powerpoint/2010/main" val="81699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0E7261-E6E8-B561-00F9-2281D1B5DC3F}"/>
              </a:ext>
            </a:extLst>
          </p:cNvPr>
          <p:cNvSpPr>
            <a:spLocks noGrp="1"/>
          </p:cNvSpPr>
          <p:nvPr>
            <p:ph type="title"/>
          </p:nvPr>
        </p:nvSpPr>
        <p:spPr/>
        <p:txBody>
          <a:bodyPr/>
          <a:lstStyle/>
          <a:p>
            <a:r>
              <a:rPr lang="zh-CN" altLang="en-US" dirty="0"/>
              <a:t>真题</a:t>
            </a:r>
          </a:p>
        </p:txBody>
      </p:sp>
      <p:sp>
        <p:nvSpPr>
          <p:cNvPr id="3" name="内容占位符 2">
            <a:extLst>
              <a:ext uri="{FF2B5EF4-FFF2-40B4-BE49-F238E27FC236}">
                <a16:creationId xmlns:a16="http://schemas.microsoft.com/office/drawing/2014/main" id="{1DFA24FE-797F-42F0-5BCA-F8C1CFEAC4BA}"/>
              </a:ext>
            </a:extLst>
          </p:cNvPr>
          <p:cNvSpPr>
            <a:spLocks noGrp="1"/>
          </p:cNvSpPr>
          <p:nvPr>
            <p:ph idx="1"/>
          </p:nvPr>
        </p:nvSpPr>
        <p:spPr/>
        <p:txBody>
          <a:bodyPr/>
          <a:lstStyle/>
          <a:p>
            <a:r>
              <a:rPr lang="en-US" altLang="zh-CN" dirty="0"/>
              <a:t>2012.4 </a:t>
            </a:r>
            <a:r>
              <a:rPr lang="zh-CN" altLang="en-US" dirty="0"/>
              <a:t>进程状态转换图</a:t>
            </a:r>
            <a:endParaRPr lang="en-US" altLang="zh-CN" dirty="0"/>
          </a:p>
          <a:p>
            <a:r>
              <a:rPr lang="en-US" altLang="zh-CN" dirty="0"/>
              <a:t>2013.1 </a:t>
            </a:r>
            <a:r>
              <a:rPr lang="zh-CN" altLang="en-US" dirty="0"/>
              <a:t>进程的状态及转换</a:t>
            </a:r>
            <a:endParaRPr lang="en-US" altLang="zh-CN" dirty="0"/>
          </a:p>
          <a:p>
            <a:r>
              <a:rPr lang="en-US" altLang="zh-CN" dirty="0"/>
              <a:t>2014.1 </a:t>
            </a:r>
            <a:r>
              <a:rPr lang="zh-CN" altLang="en-US" dirty="0"/>
              <a:t>什么是进程</a:t>
            </a:r>
            <a:endParaRPr lang="en-US" altLang="zh-CN" dirty="0"/>
          </a:p>
          <a:p>
            <a:r>
              <a:rPr lang="en-US" altLang="zh-CN" dirty="0"/>
              <a:t>2019.2 </a:t>
            </a:r>
            <a:r>
              <a:rPr lang="zh-CN" altLang="en-US" dirty="0"/>
              <a:t>进程的概念</a:t>
            </a:r>
          </a:p>
        </p:txBody>
      </p:sp>
    </p:spTree>
    <p:extLst>
      <p:ext uri="{BB962C8B-B14F-4D97-AF65-F5344CB8AC3E}">
        <p14:creationId xmlns:p14="http://schemas.microsoft.com/office/powerpoint/2010/main" val="3857663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169126-217F-C5C9-965B-F126FCCA2F2A}"/>
              </a:ext>
            </a:extLst>
          </p:cNvPr>
          <p:cNvSpPr>
            <a:spLocks noGrp="1"/>
          </p:cNvSpPr>
          <p:nvPr>
            <p:ph type="title"/>
          </p:nvPr>
        </p:nvSpPr>
        <p:spPr/>
        <p:txBody>
          <a:bodyPr/>
          <a:lstStyle/>
          <a:p>
            <a:r>
              <a:rPr lang="zh-CN" altLang="en-US" dirty="0"/>
              <a:t>进程的组织</a:t>
            </a:r>
          </a:p>
        </p:txBody>
      </p:sp>
      <p:pic>
        <p:nvPicPr>
          <p:cNvPr id="5" name="图片 4">
            <a:extLst>
              <a:ext uri="{FF2B5EF4-FFF2-40B4-BE49-F238E27FC236}">
                <a16:creationId xmlns:a16="http://schemas.microsoft.com/office/drawing/2014/main" id="{5953993B-4A29-B4C4-53B4-DEB70FE3C657}"/>
              </a:ext>
            </a:extLst>
          </p:cNvPr>
          <p:cNvPicPr>
            <a:picLocks noChangeAspect="1"/>
          </p:cNvPicPr>
          <p:nvPr/>
        </p:nvPicPr>
        <p:blipFill>
          <a:blip r:embed="rId2"/>
          <a:stretch>
            <a:fillRect/>
          </a:stretch>
        </p:blipFill>
        <p:spPr>
          <a:xfrm>
            <a:off x="0" y="1575755"/>
            <a:ext cx="11837720" cy="4639693"/>
          </a:xfrm>
          <a:prstGeom prst="rect">
            <a:avLst/>
          </a:prstGeom>
        </p:spPr>
      </p:pic>
    </p:spTree>
    <p:extLst>
      <p:ext uri="{BB962C8B-B14F-4D97-AF65-F5344CB8AC3E}">
        <p14:creationId xmlns:p14="http://schemas.microsoft.com/office/powerpoint/2010/main" val="4231003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A6310481-5875-3A04-DA5E-97C0A28ED6D0}"/>
              </a:ext>
            </a:extLst>
          </p:cNvPr>
          <p:cNvPicPr>
            <a:picLocks noGrp="1" noChangeAspect="1"/>
          </p:cNvPicPr>
          <p:nvPr>
            <p:ph idx="1"/>
          </p:nvPr>
        </p:nvPicPr>
        <p:blipFill>
          <a:blip r:embed="rId2"/>
          <a:stretch>
            <a:fillRect/>
          </a:stretch>
        </p:blipFill>
        <p:spPr>
          <a:xfrm>
            <a:off x="202339" y="104558"/>
            <a:ext cx="10121927" cy="6601682"/>
          </a:xfrm>
        </p:spPr>
      </p:pic>
    </p:spTree>
    <p:extLst>
      <p:ext uri="{BB962C8B-B14F-4D97-AF65-F5344CB8AC3E}">
        <p14:creationId xmlns:p14="http://schemas.microsoft.com/office/powerpoint/2010/main" val="34475898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4C050AD6-5A39-6CD3-0AA4-8366F463C1AA}"/>
              </a:ext>
            </a:extLst>
          </p:cNvPr>
          <p:cNvPicPr>
            <a:picLocks noGrp="1" noChangeAspect="1"/>
          </p:cNvPicPr>
          <p:nvPr>
            <p:ph idx="1"/>
          </p:nvPr>
        </p:nvPicPr>
        <p:blipFill>
          <a:blip r:embed="rId2"/>
          <a:stretch>
            <a:fillRect/>
          </a:stretch>
        </p:blipFill>
        <p:spPr>
          <a:xfrm>
            <a:off x="28298" y="562938"/>
            <a:ext cx="12163702" cy="2958738"/>
          </a:xfrm>
        </p:spPr>
      </p:pic>
      <p:sp>
        <p:nvSpPr>
          <p:cNvPr id="6" name="文本框 5">
            <a:extLst>
              <a:ext uri="{FF2B5EF4-FFF2-40B4-BE49-F238E27FC236}">
                <a16:creationId xmlns:a16="http://schemas.microsoft.com/office/drawing/2014/main" id="{D4A85D62-BB2C-38E6-289A-D68738332B4D}"/>
              </a:ext>
            </a:extLst>
          </p:cNvPr>
          <p:cNvSpPr txBox="1"/>
          <p:nvPr/>
        </p:nvSpPr>
        <p:spPr>
          <a:xfrm>
            <a:off x="5313406" y="1581665"/>
            <a:ext cx="1826141" cy="584775"/>
          </a:xfrm>
          <a:prstGeom prst="rect">
            <a:avLst/>
          </a:prstGeom>
          <a:noFill/>
        </p:spPr>
        <p:txBody>
          <a:bodyPr wrap="none" rtlCol="0">
            <a:spAutoFit/>
          </a:bodyPr>
          <a:lstStyle/>
          <a:p>
            <a:r>
              <a:rPr lang="zh-CN" altLang="en-US" sz="3200" dirty="0"/>
              <a:t>应用双开</a:t>
            </a:r>
          </a:p>
        </p:txBody>
      </p:sp>
    </p:spTree>
    <p:extLst>
      <p:ext uri="{BB962C8B-B14F-4D97-AF65-F5344CB8AC3E}">
        <p14:creationId xmlns:p14="http://schemas.microsoft.com/office/powerpoint/2010/main" val="4286923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A97A5F-F519-4B53-8E78-D8E3C1D8EBCB}"/>
              </a:ext>
            </a:extLst>
          </p:cNvPr>
          <p:cNvSpPr>
            <a:spLocks noGrp="1"/>
          </p:cNvSpPr>
          <p:nvPr>
            <p:ph type="title"/>
          </p:nvPr>
        </p:nvSpPr>
        <p:spPr/>
        <p:txBody>
          <a:bodyPr/>
          <a:lstStyle/>
          <a:p>
            <a:r>
              <a:rPr lang="en-US" altLang="zh-CN" dirty="0">
                <a:solidFill>
                  <a:srgbClr val="FF0000"/>
                </a:solidFill>
              </a:rPr>
              <a:t>PCB</a:t>
            </a:r>
            <a:r>
              <a:rPr lang="zh-CN" altLang="en-US" dirty="0">
                <a:solidFill>
                  <a:srgbClr val="FF0000"/>
                </a:solidFill>
              </a:rPr>
              <a:t>的组织方式</a:t>
            </a:r>
          </a:p>
        </p:txBody>
      </p:sp>
      <p:pic>
        <p:nvPicPr>
          <p:cNvPr id="5" name="内容占位符 4">
            <a:extLst>
              <a:ext uri="{FF2B5EF4-FFF2-40B4-BE49-F238E27FC236}">
                <a16:creationId xmlns:a16="http://schemas.microsoft.com/office/drawing/2014/main" id="{0BB11F9A-2C0A-ED84-900C-C99F60543A04}"/>
              </a:ext>
            </a:extLst>
          </p:cNvPr>
          <p:cNvPicPr>
            <a:picLocks noGrp="1" noChangeAspect="1"/>
          </p:cNvPicPr>
          <p:nvPr>
            <p:ph idx="1"/>
          </p:nvPr>
        </p:nvPicPr>
        <p:blipFill>
          <a:blip r:embed="rId2"/>
          <a:stretch>
            <a:fillRect/>
          </a:stretch>
        </p:blipFill>
        <p:spPr>
          <a:xfrm>
            <a:off x="1373093" y="1694661"/>
            <a:ext cx="8923816" cy="4891489"/>
          </a:xfrm>
        </p:spPr>
      </p:pic>
      <p:sp>
        <p:nvSpPr>
          <p:cNvPr id="6" name="文本框 5">
            <a:extLst>
              <a:ext uri="{FF2B5EF4-FFF2-40B4-BE49-F238E27FC236}">
                <a16:creationId xmlns:a16="http://schemas.microsoft.com/office/drawing/2014/main" id="{C7569083-11C4-EAF1-18B6-6D5237F325BF}"/>
              </a:ext>
            </a:extLst>
          </p:cNvPr>
          <p:cNvSpPr txBox="1"/>
          <p:nvPr/>
        </p:nvSpPr>
        <p:spPr>
          <a:xfrm>
            <a:off x="8711513" y="1198605"/>
            <a:ext cx="1980029" cy="523220"/>
          </a:xfrm>
          <a:prstGeom prst="rect">
            <a:avLst/>
          </a:prstGeom>
          <a:noFill/>
        </p:spPr>
        <p:txBody>
          <a:bodyPr wrap="none" rtlCol="0">
            <a:spAutoFit/>
          </a:bodyPr>
          <a:lstStyle/>
          <a:p>
            <a:r>
              <a:rPr lang="zh-CN" altLang="en-US" sz="2800" dirty="0"/>
              <a:t>链接和索引</a:t>
            </a:r>
          </a:p>
        </p:txBody>
      </p:sp>
    </p:spTree>
    <p:extLst>
      <p:ext uri="{BB962C8B-B14F-4D97-AF65-F5344CB8AC3E}">
        <p14:creationId xmlns:p14="http://schemas.microsoft.com/office/powerpoint/2010/main" val="2740020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65FDE7E-F62D-0BC3-6FF2-85ECB93F1F0F}"/>
              </a:ext>
            </a:extLst>
          </p:cNvPr>
          <p:cNvPicPr>
            <a:picLocks noChangeAspect="1"/>
          </p:cNvPicPr>
          <p:nvPr/>
        </p:nvPicPr>
        <p:blipFill>
          <a:blip r:embed="rId2"/>
          <a:stretch>
            <a:fillRect/>
          </a:stretch>
        </p:blipFill>
        <p:spPr>
          <a:xfrm>
            <a:off x="0" y="252093"/>
            <a:ext cx="10768169" cy="2762955"/>
          </a:xfrm>
          <a:prstGeom prst="rect">
            <a:avLst/>
          </a:prstGeom>
        </p:spPr>
      </p:pic>
      <p:pic>
        <p:nvPicPr>
          <p:cNvPr id="7" name="图片 6">
            <a:extLst>
              <a:ext uri="{FF2B5EF4-FFF2-40B4-BE49-F238E27FC236}">
                <a16:creationId xmlns:a16="http://schemas.microsoft.com/office/drawing/2014/main" id="{EDF14C51-6E81-20B1-8C6F-CF533046F3A9}"/>
              </a:ext>
            </a:extLst>
          </p:cNvPr>
          <p:cNvPicPr>
            <a:picLocks noChangeAspect="1"/>
          </p:cNvPicPr>
          <p:nvPr/>
        </p:nvPicPr>
        <p:blipFill>
          <a:blip r:embed="rId3"/>
          <a:stretch>
            <a:fillRect/>
          </a:stretch>
        </p:blipFill>
        <p:spPr>
          <a:xfrm>
            <a:off x="778476" y="2923745"/>
            <a:ext cx="9020432" cy="3934255"/>
          </a:xfrm>
          <a:prstGeom prst="rect">
            <a:avLst/>
          </a:prstGeom>
        </p:spPr>
      </p:pic>
    </p:spTree>
    <p:extLst>
      <p:ext uri="{BB962C8B-B14F-4D97-AF65-F5344CB8AC3E}">
        <p14:creationId xmlns:p14="http://schemas.microsoft.com/office/powerpoint/2010/main" val="33865872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06D79375-6FF7-A1F3-1ADE-3F78BD822111}"/>
              </a:ext>
            </a:extLst>
          </p:cNvPr>
          <p:cNvPicPr>
            <a:picLocks noGrp="1" noChangeAspect="1"/>
          </p:cNvPicPr>
          <p:nvPr>
            <p:ph idx="1"/>
          </p:nvPr>
        </p:nvPicPr>
        <p:blipFill>
          <a:blip r:embed="rId2"/>
          <a:stretch>
            <a:fillRect/>
          </a:stretch>
        </p:blipFill>
        <p:spPr>
          <a:xfrm>
            <a:off x="355841" y="240226"/>
            <a:ext cx="10973365" cy="5938152"/>
          </a:xfrm>
        </p:spPr>
      </p:pic>
    </p:spTree>
    <p:extLst>
      <p:ext uri="{BB962C8B-B14F-4D97-AF65-F5344CB8AC3E}">
        <p14:creationId xmlns:p14="http://schemas.microsoft.com/office/powerpoint/2010/main" val="3762040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896AE-28EF-A4ED-2C32-7F82BD58CDAA}"/>
              </a:ext>
            </a:extLst>
          </p:cNvPr>
          <p:cNvSpPr>
            <a:spLocks noGrp="1"/>
          </p:cNvSpPr>
          <p:nvPr>
            <p:ph type="title"/>
          </p:nvPr>
        </p:nvSpPr>
        <p:spPr/>
        <p:txBody>
          <a:bodyPr/>
          <a:lstStyle/>
          <a:p>
            <a:r>
              <a:rPr lang="zh-CN" altLang="en-US" dirty="0"/>
              <a:t>进程控制</a:t>
            </a:r>
          </a:p>
        </p:txBody>
      </p:sp>
      <p:pic>
        <p:nvPicPr>
          <p:cNvPr id="5" name="内容占位符 4">
            <a:extLst>
              <a:ext uri="{FF2B5EF4-FFF2-40B4-BE49-F238E27FC236}">
                <a16:creationId xmlns:a16="http://schemas.microsoft.com/office/drawing/2014/main" id="{EBAD7AB9-F713-6C40-EF14-732B77252A6E}"/>
              </a:ext>
            </a:extLst>
          </p:cNvPr>
          <p:cNvPicPr>
            <a:picLocks noGrp="1" noChangeAspect="1"/>
          </p:cNvPicPr>
          <p:nvPr>
            <p:ph idx="1"/>
          </p:nvPr>
        </p:nvPicPr>
        <p:blipFill>
          <a:blip r:embed="rId2"/>
          <a:stretch>
            <a:fillRect/>
          </a:stretch>
        </p:blipFill>
        <p:spPr>
          <a:xfrm>
            <a:off x="111375" y="1625871"/>
            <a:ext cx="12029475" cy="1413891"/>
          </a:xfrm>
        </p:spPr>
      </p:pic>
      <p:pic>
        <p:nvPicPr>
          <p:cNvPr id="7" name="图片 6">
            <a:extLst>
              <a:ext uri="{FF2B5EF4-FFF2-40B4-BE49-F238E27FC236}">
                <a16:creationId xmlns:a16="http://schemas.microsoft.com/office/drawing/2014/main" id="{192D5031-1344-79D3-973D-6BB3CE1CA73C}"/>
              </a:ext>
            </a:extLst>
          </p:cNvPr>
          <p:cNvPicPr>
            <a:picLocks noChangeAspect="1"/>
          </p:cNvPicPr>
          <p:nvPr/>
        </p:nvPicPr>
        <p:blipFill>
          <a:blip r:embed="rId3"/>
          <a:stretch>
            <a:fillRect/>
          </a:stretch>
        </p:blipFill>
        <p:spPr>
          <a:xfrm>
            <a:off x="1446308" y="3475678"/>
            <a:ext cx="9224752" cy="2591490"/>
          </a:xfrm>
          <a:prstGeom prst="rect">
            <a:avLst/>
          </a:prstGeom>
        </p:spPr>
      </p:pic>
    </p:spTree>
    <p:extLst>
      <p:ext uri="{BB962C8B-B14F-4D97-AF65-F5344CB8AC3E}">
        <p14:creationId xmlns:p14="http://schemas.microsoft.com/office/powerpoint/2010/main" val="661531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D4D4953-14F5-E237-C2F9-9E443D2EE6CD}"/>
              </a:ext>
            </a:extLst>
          </p:cNvPr>
          <p:cNvSpPr>
            <a:spLocks noGrp="1"/>
          </p:cNvSpPr>
          <p:nvPr>
            <p:ph idx="1"/>
          </p:nvPr>
        </p:nvSpPr>
        <p:spPr>
          <a:xfrm>
            <a:off x="838200" y="1825625"/>
            <a:ext cx="10515600" cy="2844029"/>
          </a:xfrm>
        </p:spPr>
        <p:txBody>
          <a:bodyPr/>
          <a:lstStyle/>
          <a:p>
            <a:r>
              <a:rPr lang="en-US" altLang="zh-CN" dirty="0"/>
              <a:t>2.1</a:t>
            </a:r>
            <a:r>
              <a:rPr lang="zh-CN" altLang="en-US" dirty="0"/>
              <a:t>进程与线程</a:t>
            </a:r>
            <a:endParaRPr lang="en-US" altLang="zh-CN" dirty="0"/>
          </a:p>
          <a:p>
            <a:r>
              <a:rPr lang="en-US" altLang="zh-CN" dirty="0"/>
              <a:t>2.2</a:t>
            </a:r>
            <a:r>
              <a:rPr lang="zh-CN" altLang="en-US" dirty="0"/>
              <a:t>处理器管理</a:t>
            </a:r>
            <a:endParaRPr lang="en-US" altLang="zh-CN" dirty="0"/>
          </a:p>
          <a:p>
            <a:r>
              <a:rPr lang="en-US" altLang="zh-CN" dirty="0"/>
              <a:t>2.3</a:t>
            </a:r>
            <a:r>
              <a:rPr lang="zh-CN" altLang="en-US" dirty="0"/>
              <a:t>同步与互斥</a:t>
            </a:r>
            <a:endParaRPr lang="en-US" altLang="zh-CN" dirty="0"/>
          </a:p>
          <a:p>
            <a:r>
              <a:rPr lang="en-US" altLang="zh-CN" dirty="0"/>
              <a:t>2.4</a:t>
            </a:r>
            <a:r>
              <a:rPr lang="zh-CN" altLang="en-US" dirty="0"/>
              <a:t>死锁</a:t>
            </a:r>
          </a:p>
        </p:txBody>
      </p:sp>
    </p:spTree>
    <p:extLst>
      <p:ext uri="{BB962C8B-B14F-4D97-AF65-F5344CB8AC3E}">
        <p14:creationId xmlns:p14="http://schemas.microsoft.com/office/powerpoint/2010/main" val="27584912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F21D8A3B-BB76-5D72-F69D-8CE9DDFF91FD}"/>
              </a:ext>
            </a:extLst>
          </p:cNvPr>
          <p:cNvPicPr>
            <a:picLocks noGrp="1" noChangeAspect="1"/>
          </p:cNvPicPr>
          <p:nvPr>
            <p:ph idx="1"/>
          </p:nvPr>
        </p:nvPicPr>
        <p:blipFill>
          <a:blip r:embed="rId2"/>
          <a:stretch>
            <a:fillRect/>
          </a:stretch>
        </p:blipFill>
        <p:spPr>
          <a:xfrm>
            <a:off x="351817" y="0"/>
            <a:ext cx="11213918" cy="5797384"/>
          </a:xfrm>
        </p:spPr>
      </p:pic>
      <p:sp>
        <p:nvSpPr>
          <p:cNvPr id="6" name="文本框 5">
            <a:extLst>
              <a:ext uri="{FF2B5EF4-FFF2-40B4-BE49-F238E27FC236}">
                <a16:creationId xmlns:a16="http://schemas.microsoft.com/office/drawing/2014/main" id="{E7683E95-BF18-B855-8685-01CCB984507D}"/>
              </a:ext>
            </a:extLst>
          </p:cNvPr>
          <p:cNvSpPr txBox="1"/>
          <p:nvPr/>
        </p:nvSpPr>
        <p:spPr>
          <a:xfrm>
            <a:off x="2384854" y="6104238"/>
            <a:ext cx="4397358" cy="523220"/>
          </a:xfrm>
          <a:prstGeom prst="rect">
            <a:avLst/>
          </a:prstGeom>
          <a:noFill/>
        </p:spPr>
        <p:txBody>
          <a:bodyPr wrap="none" rtlCol="0">
            <a:spAutoFit/>
          </a:bodyPr>
          <a:lstStyle/>
          <a:p>
            <a:r>
              <a:rPr lang="en-US" altLang="zh-CN" sz="2800" dirty="0"/>
              <a:t>PCB</a:t>
            </a:r>
            <a:r>
              <a:rPr lang="zh-CN" altLang="en-US" sz="2800" dirty="0"/>
              <a:t>是进程存在的唯一标识</a:t>
            </a:r>
          </a:p>
        </p:txBody>
      </p:sp>
    </p:spTree>
    <p:extLst>
      <p:ext uri="{BB962C8B-B14F-4D97-AF65-F5344CB8AC3E}">
        <p14:creationId xmlns:p14="http://schemas.microsoft.com/office/powerpoint/2010/main" val="1896969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17B2E4CA-855A-1B73-F920-7DAC736C2018}"/>
              </a:ext>
            </a:extLst>
          </p:cNvPr>
          <p:cNvPicPr>
            <a:picLocks noGrp="1" noChangeAspect="1"/>
          </p:cNvPicPr>
          <p:nvPr>
            <p:ph idx="1"/>
          </p:nvPr>
        </p:nvPicPr>
        <p:blipFill>
          <a:blip r:embed="rId2"/>
          <a:stretch>
            <a:fillRect/>
          </a:stretch>
        </p:blipFill>
        <p:spPr>
          <a:xfrm>
            <a:off x="349967" y="322643"/>
            <a:ext cx="10842436" cy="1357876"/>
          </a:xfrm>
        </p:spPr>
      </p:pic>
      <p:pic>
        <p:nvPicPr>
          <p:cNvPr id="7" name="图片 6">
            <a:extLst>
              <a:ext uri="{FF2B5EF4-FFF2-40B4-BE49-F238E27FC236}">
                <a16:creationId xmlns:a16="http://schemas.microsoft.com/office/drawing/2014/main" id="{AAA6C3E9-AF59-CD10-CEA9-C4B8F3B190D5}"/>
              </a:ext>
            </a:extLst>
          </p:cNvPr>
          <p:cNvPicPr>
            <a:picLocks noChangeAspect="1"/>
          </p:cNvPicPr>
          <p:nvPr/>
        </p:nvPicPr>
        <p:blipFill>
          <a:blip r:embed="rId3"/>
          <a:stretch>
            <a:fillRect/>
          </a:stretch>
        </p:blipFill>
        <p:spPr>
          <a:xfrm>
            <a:off x="590084" y="1830688"/>
            <a:ext cx="10615364" cy="5027312"/>
          </a:xfrm>
          <a:prstGeom prst="rect">
            <a:avLst/>
          </a:prstGeom>
        </p:spPr>
      </p:pic>
    </p:spTree>
    <p:extLst>
      <p:ext uri="{BB962C8B-B14F-4D97-AF65-F5344CB8AC3E}">
        <p14:creationId xmlns:p14="http://schemas.microsoft.com/office/powerpoint/2010/main" val="1302089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6F7624FF-DA8B-87F9-F03E-B4215A2747DC}"/>
              </a:ext>
            </a:extLst>
          </p:cNvPr>
          <p:cNvSpPr txBox="1">
            <a:spLocks noGrp="1"/>
          </p:cNvSpPr>
          <p:nvPr>
            <p:ph idx="1"/>
          </p:nvPr>
        </p:nvSpPr>
        <p:spPr>
          <a:xfrm>
            <a:off x="739346" y="355171"/>
            <a:ext cx="10515600" cy="2803844"/>
          </a:xfrm>
          <a:prstGeom prst="rect">
            <a:avLst/>
          </a:prstGeom>
          <a:noFill/>
        </p:spPr>
        <p:txBody>
          <a:bodyPr wrap="square">
            <a:spAutoFit/>
          </a:bodyPr>
          <a:lstStyle/>
          <a:p>
            <a:pPr marL="0" indent="0">
              <a:buNone/>
            </a:pPr>
            <a:r>
              <a:rPr lang="en-US" altLang="zh-CN" dirty="0"/>
              <a:t>fork</a:t>
            </a:r>
            <a:r>
              <a:rPr lang="zh-CN" altLang="en-US" dirty="0"/>
              <a:t>（）函数通过系统调用创建一个与原来进程几乎完全相同的进程，也就是两个进程可以做完全相同的事，但如果初始参数或者传入的变量不同，两个进程也可以做不同的事。</a:t>
            </a:r>
            <a:endParaRPr lang="en-US" altLang="zh-CN" dirty="0"/>
          </a:p>
          <a:p>
            <a:pPr marL="0" indent="0">
              <a:buNone/>
            </a:pPr>
            <a:r>
              <a:rPr lang="zh-CN" altLang="en-US" dirty="0"/>
              <a:t>最初的进程进程叫做父进程，被创建的进程叫做子进程。</a:t>
            </a:r>
            <a:endParaRPr lang="en-US" altLang="zh-CN" dirty="0"/>
          </a:p>
          <a:p>
            <a:pPr marL="0" indent="0">
              <a:buNone/>
            </a:pPr>
            <a:r>
              <a:rPr lang="zh-CN" altLang="en-US" dirty="0"/>
              <a:t>在父进程中，</a:t>
            </a:r>
            <a:r>
              <a:rPr lang="en-US" altLang="zh-CN" dirty="0"/>
              <a:t>fork()</a:t>
            </a:r>
            <a:r>
              <a:rPr lang="zh-CN" altLang="en-US" dirty="0"/>
              <a:t>返回父进程的</a:t>
            </a:r>
            <a:r>
              <a:rPr lang="en-US" altLang="zh-CN" dirty="0" err="1"/>
              <a:t>pid</a:t>
            </a:r>
            <a:r>
              <a:rPr lang="zh-CN" altLang="en-US" dirty="0"/>
              <a:t>号，</a:t>
            </a:r>
            <a:endParaRPr lang="en-US" altLang="zh-CN" dirty="0"/>
          </a:p>
          <a:p>
            <a:pPr marL="0" indent="0">
              <a:buNone/>
            </a:pPr>
            <a:r>
              <a:rPr lang="zh-CN" altLang="en-US" dirty="0"/>
              <a:t>在子进程中，</a:t>
            </a:r>
            <a:r>
              <a:rPr lang="en-US" altLang="zh-CN" dirty="0"/>
              <a:t>fork()</a:t>
            </a:r>
            <a:r>
              <a:rPr lang="zh-CN" altLang="en-US" dirty="0"/>
              <a:t>返回</a:t>
            </a:r>
            <a:r>
              <a:rPr lang="en-US" altLang="zh-CN" dirty="0"/>
              <a:t>0</a:t>
            </a:r>
            <a:endParaRPr lang="zh-CN" altLang="en-US" dirty="0"/>
          </a:p>
        </p:txBody>
      </p:sp>
    </p:spTree>
    <p:extLst>
      <p:ext uri="{BB962C8B-B14F-4D97-AF65-F5344CB8AC3E}">
        <p14:creationId xmlns:p14="http://schemas.microsoft.com/office/powerpoint/2010/main" val="2213232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AC2EA0BF-982B-2137-459F-52DA1AC5B9F7}"/>
              </a:ext>
            </a:extLst>
          </p:cNvPr>
          <p:cNvPicPr>
            <a:picLocks noGrp="1" noChangeAspect="1"/>
          </p:cNvPicPr>
          <p:nvPr>
            <p:ph idx="1"/>
          </p:nvPr>
        </p:nvPicPr>
        <p:blipFill>
          <a:blip r:embed="rId2"/>
          <a:stretch>
            <a:fillRect/>
          </a:stretch>
        </p:blipFill>
        <p:spPr>
          <a:xfrm>
            <a:off x="1569551" y="0"/>
            <a:ext cx="8637129" cy="6902660"/>
          </a:xfrm>
        </p:spPr>
      </p:pic>
    </p:spTree>
    <p:extLst>
      <p:ext uri="{BB962C8B-B14F-4D97-AF65-F5344CB8AC3E}">
        <p14:creationId xmlns:p14="http://schemas.microsoft.com/office/powerpoint/2010/main" val="3886557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14939DAD-A9CE-3342-BC4F-CD0178B432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2364" y="0"/>
            <a:ext cx="11778999" cy="6771503"/>
          </a:xfrm>
        </p:spPr>
      </p:pic>
    </p:spTree>
    <p:extLst>
      <p:ext uri="{BB962C8B-B14F-4D97-AF65-F5344CB8AC3E}">
        <p14:creationId xmlns:p14="http://schemas.microsoft.com/office/powerpoint/2010/main" val="16066834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内容占位符 10">
            <a:extLst>
              <a:ext uri="{FF2B5EF4-FFF2-40B4-BE49-F238E27FC236}">
                <a16:creationId xmlns:a16="http://schemas.microsoft.com/office/drawing/2014/main" id="{BCA02D70-623F-6088-7D0E-BDF1EDE23F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822" y="-1"/>
            <a:ext cx="10350182" cy="6858001"/>
          </a:xfrm>
        </p:spPr>
      </p:pic>
    </p:spTree>
    <p:extLst>
      <p:ext uri="{BB962C8B-B14F-4D97-AF65-F5344CB8AC3E}">
        <p14:creationId xmlns:p14="http://schemas.microsoft.com/office/powerpoint/2010/main" val="3203155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039941-9586-C6CB-C4C6-90F7C456A335}"/>
              </a:ext>
            </a:extLst>
          </p:cNvPr>
          <p:cNvSpPr>
            <a:spLocks noGrp="1"/>
          </p:cNvSpPr>
          <p:nvPr>
            <p:ph type="title"/>
          </p:nvPr>
        </p:nvSpPr>
        <p:spPr>
          <a:xfrm>
            <a:off x="306860" y="-215642"/>
            <a:ext cx="10515600" cy="1325563"/>
          </a:xfrm>
        </p:spPr>
        <p:txBody>
          <a:bodyPr/>
          <a:lstStyle/>
          <a:p>
            <a:r>
              <a:rPr lang="zh-CN" altLang="en-US" dirty="0">
                <a:solidFill>
                  <a:srgbClr val="00B050"/>
                </a:solidFill>
              </a:rPr>
              <a:t>进程通信</a:t>
            </a:r>
          </a:p>
        </p:txBody>
      </p:sp>
      <p:sp>
        <p:nvSpPr>
          <p:cNvPr id="8" name="文本框 7">
            <a:extLst>
              <a:ext uri="{FF2B5EF4-FFF2-40B4-BE49-F238E27FC236}">
                <a16:creationId xmlns:a16="http://schemas.microsoft.com/office/drawing/2014/main" id="{4889EECE-4DEC-64D9-BDE3-A53E0EE82099}"/>
              </a:ext>
            </a:extLst>
          </p:cNvPr>
          <p:cNvSpPr txBox="1"/>
          <p:nvPr/>
        </p:nvSpPr>
        <p:spPr>
          <a:xfrm>
            <a:off x="210065" y="902044"/>
            <a:ext cx="11016157" cy="954107"/>
          </a:xfrm>
          <a:prstGeom prst="rect">
            <a:avLst/>
          </a:prstGeom>
          <a:noFill/>
        </p:spPr>
        <p:txBody>
          <a:bodyPr wrap="none" rtlCol="0">
            <a:spAutoFit/>
          </a:bodyPr>
          <a:lstStyle/>
          <a:p>
            <a:r>
              <a:rPr lang="en-US" altLang="zh-CN" sz="2800" dirty="0"/>
              <a:t>PV</a:t>
            </a:r>
            <a:r>
              <a:rPr lang="zh-CN" altLang="en-US" sz="2800" dirty="0"/>
              <a:t>操作是低级通信方式；高级通信方式是指以较高效率传输大量数据</a:t>
            </a:r>
            <a:endParaRPr lang="en-US" altLang="zh-CN" sz="2800" dirty="0"/>
          </a:p>
          <a:p>
            <a:r>
              <a:rPr lang="zh-CN" altLang="en-US" sz="2800" dirty="0"/>
              <a:t>的通信方式，主要有三类：</a:t>
            </a:r>
          </a:p>
        </p:txBody>
      </p:sp>
      <p:sp>
        <p:nvSpPr>
          <p:cNvPr id="14" name="内容占位符 13">
            <a:extLst>
              <a:ext uri="{FF2B5EF4-FFF2-40B4-BE49-F238E27FC236}">
                <a16:creationId xmlns:a16="http://schemas.microsoft.com/office/drawing/2014/main" id="{7DA11B3E-435C-C8BE-9899-49C4941CDA30}"/>
              </a:ext>
            </a:extLst>
          </p:cNvPr>
          <p:cNvSpPr>
            <a:spLocks noGrp="1"/>
          </p:cNvSpPr>
          <p:nvPr>
            <p:ph idx="1"/>
          </p:nvPr>
        </p:nvSpPr>
        <p:spPr>
          <a:xfrm>
            <a:off x="603421" y="2406393"/>
            <a:ext cx="10515600" cy="4351338"/>
          </a:xfrm>
        </p:spPr>
        <p:txBody>
          <a:bodyPr/>
          <a:lstStyle/>
          <a:p>
            <a:r>
              <a:rPr lang="zh-CN" altLang="en-US" dirty="0"/>
              <a:t>共享存储  </a:t>
            </a:r>
            <a:r>
              <a:rPr lang="zh-CN" altLang="en-US" sz="2800" dirty="0"/>
              <a:t>通信的进程之间有一块可以直接访问的共享空间，进程可以直接读写实现进程之间的信息交换</a:t>
            </a:r>
            <a:endParaRPr lang="en-US" altLang="zh-CN" dirty="0"/>
          </a:p>
          <a:p>
            <a:r>
              <a:rPr lang="zh-CN" altLang="en-US" dirty="0"/>
              <a:t>消息传递  进程之间传递格式化的消息</a:t>
            </a:r>
            <a:endParaRPr lang="en-US" altLang="zh-CN" dirty="0"/>
          </a:p>
          <a:p>
            <a:r>
              <a:rPr lang="zh-CN" altLang="en-US" dirty="0"/>
              <a:t>管道通信  通过缓冲区来传递消息</a:t>
            </a:r>
          </a:p>
        </p:txBody>
      </p:sp>
    </p:spTree>
    <p:extLst>
      <p:ext uri="{BB962C8B-B14F-4D97-AF65-F5344CB8AC3E}">
        <p14:creationId xmlns:p14="http://schemas.microsoft.com/office/powerpoint/2010/main" val="33252991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209323A4-DE1B-C3BF-A081-B713D3BE40C3}"/>
              </a:ext>
            </a:extLst>
          </p:cNvPr>
          <p:cNvPicPr>
            <a:picLocks noGrp="1" noChangeAspect="1"/>
          </p:cNvPicPr>
          <p:nvPr>
            <p:ph idx="1"/>
          </p:nvPr>
        </p:nvPicPr>
        <p:blipFill>
          <a:blip r:embed="rId2"/>
          <a:stretch>
            <a:fillRect/>
          </a:stretch>
        </p:blipFill>
        <p:spPr>
          <a:xfrm>
            <a:off x="0" y="0"/>
            <a:ext cx="10923373" cy="4018496"/>
          </a:xfrm>
        </p:spPr>
      </p:pic>
      <p:pic>
        <p:nvPicPr>
          <p:cNvPr id="6" name="内容占位符 4">
            <a:extLst>
              <a:ext uri="{FF2B5EF4-FFF2-40B4-BE49-F238E27FC236}">
                <a16:creationId xmlns:a16="http://schemas.microsoft.com/office/drawing/2014/main" id="{3C11A925-5E86-817D-1E1E-E7D5698AC899}"/>
              </a:ext>
            </a:extLst>
          </p:cNvPr>
          <p:cNvPicPr>
            <a:picLocks noChangeAspect="1"/>
          </p:cNvPicPr>
          <p:nvPr/>
        </p:nvPicPr>
        <p:blipFill>
          <a:blip r:embed="rId3"/>
          <a:stretch>
            <a:fillRect/>
          </a:stretch>
        </p:blipFill>
        <p:spPr>
          <a:xfrm>
            <a:off x="-1" y="3991420"/>
            <a:ext cx="11018085" cy="2866579"/>
          </a:xfrm>
          <a:prstGeom prst="rect">
            <a:avLst/>
          </a:prstGeom>
        </p:spPr>
      </p:pic>
    </p:spTree>
    <p:extLst>
      <p:ext uri="{BB962C8B-B14F-4D97-AF65-F5344CB8AC3E}">
        <p14:creationId xmlns:p14="http://schemas.microsoft.com/office/powerpoint/2010/main" val="3059888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C2369481-FD0A-8B3B-E6B0-02C62676FAF5}"/>
              </a:ext>
            </a:extLst>
          </p:cNvPr>
          <p:cNvPicPr>
            <a:picLocks noGrp="1" noChangeAspect="1"/>
          </p:cNvPicPr>
          <p:nvPr>
            <p:ph idx="1"/>
          </p:nvPr>
        </p:nvPicPr>
        <p:blipFill>
          <a:blip r:embed="rId2"/>
          <a:stretch>
            <a:fillRect/>
          </a:stretch>
        </p:blipFill>
        <p:spPr>
          <a:xfrm>
            <a:off x="-1" y="691277"/>
            <a:ext cx="12238359" cy="4943404"/>
          </a:xfrm>
        </p:spPr>
      </p:pic>
    </p:spTree>
    <p:extLst>
      <p:ext uri="{BB962C8B-B14F-4D97-AF65-F5344CB8AC3E}">
        <p14:creationId xmlns:p14="http://schemas.microsoft.com/office/powerpoint/2010/main" val="29053877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E31FC6-A667-EC3C-2FE5-90375FD873A2}"/>
              </a:ext>
            </a:extLst>
          </p:cNvPr>
          <p:cNvSpPr>
            <a:spLocks noGrp="1"/>
          </p:cNvSpPr>
          <p:nvPr>
            <p:ph type="title"/>
          </p:nvPr>
        </p:nvSpPr>
        <p:spPr>
          <a:xfrm>
            <a:off x="492211" y="0"/>
            <a:ext cx="10515600" cy="1325563"/>
          </a:xfrm>
        </p:spPr>
        <p:txBody>
          <a:bodyPr/>
          <a:lstStyle/>
          <a:p>
            <a:r>
              <a:rPr lang="zh-CN" altLang="en-US" dirty="0">
                <a:solidFill>
                  <a:srgbClr val="00B050"/>
                </a:solidFill>
              </a:rPr>
              <a:t>引入线程</a:t>
            </a:r>
          </a:p>
        </p:txBody>
      </p:sp>
      <p:pic>
        <p:nvPicPr>
          <p:cNvPr id="9" name="内容占位符 8">
            <a:extLst>
              <a:ext uri="{FF2B5EF4-FFF2-40B4-BE49-F238E27FC236}">
                <a16:creationId xmlns:a16="http://schemas.microsoft.com/office/drawing/2014/main" id="{B9675938-8A3F-6FDB-D7A0-64B996FB167C}"/>
              </a:ext>
            </a:extLst>
          </p:cNvPr>
          <p:cNvPicPr>
            <a:picLocks noGrp="1" noChangeAspect="1"/>
          </p:cNvPicPr>
          <p:nvPr>
            <p:ph idx="1"/>
          </p:nvPr>
        </p:nvPicPr>
        <p:blipFill>
          <a:blip r:embed="rId2"/>
          <a:stretch>
            <a:fillRect/>
          </a:stretch>
        </p:blipFill>
        <p:spPr>
          <a:xfrm>
            <a:off x="0" y="1369614"/>
            <a:ext cx="11566305" cy="3523661"/>
          </a:xfrm>
        </p:spPr>
      </p:pic>
      <p:sp>
        <p:nvSpPr>
          <p:cNvPr id="10" name="文本框 9">
            <a:extLst>
              <a:ext uri="{FF2B5EF4-FFF2-40B4-BE49-F238E27FC236}">
                <a16:creationId xmlns:a16="http://schemas.microsoft.com/office/drawing/2014/main" id="{65B4D547-544A-0B88-F01A-701F66BF7AA2}"/>
              </a:ext>
            </a:extLst>
          </p:cNvPr>
          <p:cNvSpPr txBox="1"/>
          <p:nvPr/>
        </p:nvSpPr>
        <p:spPr>
          <a:xfrm>
            <a:off x="951471" y="5152768"/>
            <a:ext cx="8839279" cy="830997"/>
          </a:xfrm>
          <a:prstGeom prst="rect">
            <a:avLst/>
          </a:prstGeom>
          <a:noFill/>
        </p:spPr>
        <p:txBody>
          <a:bodyPr wrap="none" rtlCol="0">
            <a:spAutoFit/>
          </a:bodyPr>
          <a:lstStyle/>
          <a:p>
            <a:r>
              <a:rPr lang="zh-CN" altLang="en-US" sz="2400" b="0" i="0" dirty="0">
                <a:solidFill>
                  <a:srgbClr val="FF0000"/>
                </a:solidFill>
                <a:effectLst/>
                <a:latin typeface="MicrosoftYaHei"/>
              </a:rPr>
              <a:t>为了减小程序在并发执行时的时空开销，使</a:t>
            </a:r>
            <a:r>
              <a:rPr lang="en-US" altLang="zh-CN" sz="2400" b="0" i="0" dirty="0">
                <a:solidFill>
                  <a:srgbClr val="FF0000"/>
                </a:solidFill>
                <a:effectLst/>
                <a:latin typeface="OpenSans"/>
              </a:rPr>
              <a:t>OS</a:t>
            </a:r>
            <a:r>
              <a:rPr lang="zh-CN" altLang="en-US" sz="2400" b="0" i="0" dirty="0">
                <a:solidFill>
                  <a:srgbClr val="FF0000"/>
                </a:solidFill>
                <a:effectLst/>
                <a:latin typeface="MicrosoftYaHei"/>
              </a:rPr>
              <a:t>有更好的并发性，</a:t>
            </a:r>
            <a:endParaRPr lang="en-US" altLang="zh-CN" sz="2400" b="0" i="0" dirty="0">
              <a:solidFill>
                <a:srgbClr val="FF0000"/>
              </a:solidFill>
              <a:effectLst/>
              <a:latin typeface="MicrosoftYaHei"/>
            </a:endParaRPr>
          </a:p>
          <a:p>
            <a:r>
              <a:rPr lang="zh-CN" altLang="en-US" sz="2400" b="0" i="0" dirty="0">
                <a:solidFill>
                  <a:srgbClr val="FF0000"/>
                </a:solidFill>
                <a:effectLst/>
                <a:latin typeface="MicrosoftYaHei"/>
              </a:rPr>
              <a:t>提高</a:t>
            </a:r>
            <a:r>
              <a:rPr lang="en-US" altLang="zh-CN" sz="2400" b="0" i="0" dirty="0">
                <a:solidFill>
                  <a:srgbClr val="FF0000"/>
                </a:solidFill>
                <a:effectLst/>
                <a:latin typeface="OpenSans"/>
              </a:rPr>
              <a:t>CPU</a:t>
            </a:r>
            <a:r>
              <a:rPr lang="zh-CN" altLang="en-US" sz="2400" b="0" i="0" dirty="0">
                <a:solidFill>
                  <a:srgbClr val="FF0000"/>
                </a:solidFill>
                <a:effectLst/>
                <a:latin typeface="MicrosoftYaHei"/>
              </a:rPr>
              <a:t>的利用率</a:t>
            </a:r>
            <a:r>
              <a:rPr lang="zh-CN" altLang="en-US" sz="2400" dirty="0">
                <a:solidFill>
                  <a:srgbClr val="FF0000"/>
                </a:solidFill>
              </a:rPr>
              <a:t> ，于是在操作系统中引入线程</a:t>
            </a:r>
          </a:p>
        </p:txBody>
      </p:sp>
    </p:spTree>
    <p:extLst>
      <p:ext uri="{BB962C8B-B14F-4D97-AF65-F5344CB8AC3E}">
        <p14:creationId xmlns:p14="http://schemas.microsoft.com/office/powerpoint/2010/main" val="3905811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8F0D80-6197-5126-0FED-2B9AFCCD3B81}"/>
              </a:ext>
            </a:extLst>
          </p:cNvPr>
          <p:cNvSpPr>
            <a:spLocks noGrp="1"/>
          </p:cNvSpPr>
          <p:nvPr>
            <p:ph type="title"/>
          </p:nvPr>
        </p:nvSpPr>
        <p:spPr/>
        <p:txBody>
          <a:bodyPr/>
          <a:lstStyle/>
          <a:p>
            <a:r>
              <a:rPr lang="zh-CN" altLang="en-US" dirty="0"/>
              <a:t>引入进程</a:t>
            </a:r>
          </a:p>
        </p:txBody>
      </p:sp>
      <p:sp>
        <p:nvSpPr>
          <p:cNvPr id="3" name="内容占位符 2">
            <a:extLst>
              <a:ext uri="{FF2B5EF4-FFF2-40B4-BE49-F238E27FC236}">
                <a16:creationId xmlns:a16="http://schemas.microsoft.com/office/drawing/2014/main" id="{DAEF4524-A9DF-A22A-181A-F06D3FAA14EA}"/>
              </a:ext>
            </a:extLst>
          </p:cNvPr>
          <p:cNvSpPr>
            <a:spLocks noGrp="1"/>
          </p:cNvSpPr>
          <p:nvPr>
            <p:ph idx="1"/>
          </p:nvPr>
        </p:nvSpPr>
        <p:spPr/>
        <p:txBody>
          <a:bodyPr/>
          <a:lstStyle/>
          <a:p>
            <a:pPr marL="0" indent="0">
              <a:buNone/>
            </a:pPr>
            <a:r>
              <a:rPr lang="zh-CN" altLang="en-US" dirty="0"/>
              <a:t>在多道程序环境下，允许多个程序并发执行。和单道程序设计中单个程序独占所有内存不同，多道程序环境下内存中有多道程序，共同使用计算机的内存。为了能使程序并发执行，并且可以对并发执行的程序加以描述和控制，人们引入了“进程”的概念。</a:t>
            </a:r>
          </a:p>
        </p:txBody>
      </p:sp>
      <p:sp>
        <p:nvSpPr>
          <p:cNvPr id="5" name="文本框 4">
            <a:extLst>
              <a:ext uri="{FF2B5EF4-FFF2-40B4-BE49-F238E27FC236}">
                <a16:creationId xmlns:a16="http://schemas.microsoft.com/office/drawing/2014/main" id="{7C21057A-2D56-5BD7-4188-56E8C26D86A1}"/>
              </a:ext>
            </a:extLst>
          </p:cNvPr>
          <p:cNvSpPr txBox="1"/>
          <p:nvPr/>
        </p:nvSpPr>
        <p:spPr>
          <a:xfrm>
            <a:off x="2533135" y="4090087"/>
            <a:ext cx="3877985" cy="461665"/>
          </a:xfrm>
          <a:prstGeom prst="rect">
            <a:avLst/>
          </a:prstGeom>
          <a:noFill/>
        </p:spPr>
        <p:txBody>
          <a:bodyPr wrap="none" rtlCol="0">
            <a:spAutoFit/>
          </a:bodyPr>
          <a:lstStyle/>
          <a:p>
            <a:r>
              <a:rPr lang="zh-CN" altLang="en-US" sz="2400" dirty="0">
                <a:solidFill>
                  <a:srgbClr val="FF0000"/>
                </a:solidFill>
              </a:rPr>
              <a:t>引入进程机制有哪些好处？</a:t>
            </a:r>
          </a:p>
        </p:txBody>
      </p:sp>
    </p:spTree>
    <p:extLst>
      <p:ext uri="{BB962C8B-B14F-4D97-AF65-F5344CB8AC3E}">
        <p14:creationId xmlns:p14="http://schemas.microsoft.com/office/powerpoint/2010/main" val="18945911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333F2480-BF3D-B73E-AE4D-D8C8557C3879}"/>
              </a:ext>
            </a:extLst>
          </p:cNvPr>
          <p:cNvPicPr>
            <a:picLocks noGrp="1" noChangeAspect="1"/>
          </p:cNvPicPr>
          <p:nvPr>
            <p:ph idx="1"/>
          </p:nvPr>
        </p:nvPicPr>
        <p:blipFill>
          <a:blip r:embed="rId2"/>
          <a:stretch>
            <a:fillRect/>
          </a:stretch>
        </p:blipFill>
        <p:spPr>
          <a:xfrm>
            <a:off x="0" y="528041"/>
            <a:ext cx="12196354" cy="2721786"/>
          </a:xfrm>
        </p:spPr>
      </p:pic>
      <p:sp>
        <p:nvSpPr>
          <p:cNvPr id="11" name="文本框 10">
            <a:extLst>
              <a:ext uri="{FF2B5EF4-FFF2-40B4-BE49-F238E27FC236}">
                <a16:creationId xmlns:a16="http://schemas.microsoft.com/office/drawing/2014/main" id="{E09C606C-8CD5-FE6E-E820-862805C3E8ED}"/>
              </a:ext>
            </a:extLst>
          </p:cNvPr>
          <p:cNvSpPr txBox="1"/>
          <p:nvPr/>
        </p:nvSpPr>
        <p:spPr>
          <a:xfrm>
            <a:off x="0" y="3435178"/>
            <a:ext cx="5929828" cy="1384995"/>
          </a:xfrm>
          <a:prstGeom prst="rect">
            <a:avLst/>
          </a:prstGeom>
          <a:noFill/>
        </p:spPr>
        <p:txBody>
          <a:bodyPr wrap="square" rtlCol="0">
            <a:spAutoFit/>
          </a:bodyPr>
          <a:lstStyle/>
          <a:p>
            <a:r>
              <a:rPr lang="zh-CN" altLang="en-US" sz="2800" dirty="0"/>
              <a:t>线程使用他所属进程的资源，于是在</a:t>
            </a:r>
            <a:endParaRPr lang="en-US" altLang="zh-CN" sz="2800" dirty="0"/>
          </a:p>
          <a:p>
            <a:r>
              <a:rPr lang="zh-CN" altLang="en-US" sz="2800" dirty="0"/>
              <a:t>申请内存时，不必再通过系统调用来</a:t>
            </a:r>
            <a:endParaRPr lang="en-US" altLang="zh-CN" sz="2800" dirty="0"/>
          </a:p>
          <a:p>
            <a:r>
              <a:rPr lang="zh-CN" altLang="en-US" sz="2800" dirty="0"/>
              <a:t>向操作系统请求内存</a:t>
            </a:r>
          </a:p>
        </p:txBody>
      </p:sp>
      <p:sp>
        <p:nvSpPr>
          <p:cNvPr id="12" name="文本框 11">
            <a:extLst>
              <a:ext uri="{FF2B5EF4-FFF2-40B4-BE49-F238E27FC236}">
                <a16:creationId xmlns:a16="http://schemas.microsoft.com/office/drawing/2014/main" id="{960BC10A-E1AE-4E3F-B784-1B78A91874E3}"/>
              </a:ext>
            </a:extLst>
          </p:cNvPr>
          <p:cNvSpPr txBox="1"/>
          <p:nvPr/>
        </p:nvSpPr>
        <p:spPr>
          <a:xfrm>
            <a:off x="6277232" y="3707026"/>
            <a:ext cx="5570756" cy="1384995"/>
          </a:xfrm>
          <a:prstGeom prst="rect">
            <a:avLst/>
          </a:prstGeom>
          <a:noFill/>
        </p:spPr>
        <p:txBody>
          <a:bodyPr wrap="none" rtlCol="0">
            <a:spAutoFit/>
          </a:bodyPr>
          <a:lstStyle/>
          <a:p>
            <a:r>
              <a:rPr lang="zh-CN" altLang="en-US" sz="2800" dirty="0"/>
              <a:t>同一进程内的线程切换时，不需要</a:t>
            </a:r>
            <a:endParaRPr lang="en-US" altLang="zh-CN" sz="2800" dirty="0"/>
          </a:p>
          <a:p>
            <a:r>
              <a:rPr lang="en-US" altLang="zh-CN" sz="2800" dirty="0"/>
              <a:t>CPU</a:t>
            </a:r>
            <a:r>
              <a:rPr lang="zh-CN" altLang="en-US" sz="2800" dirty="0"/>
              <a:t>进行模式转换，节省了时间</a:t>
            </a:r>
            <a:endParaRPr lang="en-US" altLang="zh-CN" sz="2800" dirty="0"/>
          </a:p>
          <a:p>
            <a:r>
              <a:rPr lang="zh-CN" altLang="en-US" sz="2800" dirty="0"/>
              <a:t>（用户级线程）</a:t>
            </a:r>
          </a:p>
        </p:txBody>
      </p:sp>
      <p:sp>
        <p:nvSpPr>
          <p:cNvPr id="13" name="文本框 12">
            <a:extLst>
              <a:ext uri="{FF2B5EF4-FFF2-40B4-BE49-F238E27FC236}">
                <a16:creationId xmlns:a16="http://schemas.microsoft.com/office/drawing/2014/main" id="{9B58A031-CDFA-D716-1715-F7C9F51FCE61}"/>
              </a:ext>
            </a:extLst>
          </p:cNvPr>
          <p:cNvSpPr txBox="1"/>
          <p:nvPr/>
        </p:nvSpPr>
        <p:spPr>
          <a:xfrm>
            <a:off x="358346" y="5733536"/>
            <a:ext cx="10597773" cy="954107"/>
          </a:xfrm>
          <a:prstGeom prst="rect">
            <a:avLst/>
          </a:prstGeom>
          <a:noFill/>
        </p:spPr>
        <p:txBody>
          <a:bodyPr wrap="none" rtlCol="0">
            <a:spAutoFit/>
          </a:bodyPr>
          <a:lstStyle/>
          <a:p>
            <a:r>
              <a:rPr lang="zh-CN" altLang="en-US" sz="2800" dirty="0">
                <a:solidFill>
                  <a:srgbClr val="FF0000"/>
                </a:solidFill>
              </a:rPr>
              <a:t>因此在引入线程之后，进程是操作系统进程资源分配的基本单位，</a:t>
            </a:r>
            <a:endParaRPr lang="en-US" altLang="zh-CN" sz="2800" dirty="0">
              <a:solidFill>
                <a:srgbClr val="FF0000"/>
              </a:solidFill>
            </a:endParaRPr>
          </a:p>
          <a:p>
            <a:r>
              <a:rPr lang="zh-CN" altLang="en-US" sz="2800" dirty="0">
                <a:solidFill>
                  <a:srgbClr val="FF0000"/>
                </a:solidFill>
              </a:rPr>
              <a:t>而线程是操作系统进行调度的基本单位</a:t>
            </a:r>
          </a:p>
        </p:txBody>
      </p:sp>
    </p:spTree>
    <p:extLst>
      <p:ext uri="{BB962C8B-B14F-4D97-AF65-F5344CB8AC3E}">
        <p14:creationId xmlns:p14="http://schemas.microsoft.com/office/powerpoint/2010/main" val="42744663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609505BA-13FB-55F2-EA90-01B54CE64C36}"/>
              </a:ext>
            </a:extLst>
          </p:cNvPr>
          <p:cNvPicPr>
            <a:picLocks noGrp="1" noChangeAspect="1"/>
          </p:cNvPicPr>
          <p:nvPr>
            <p:ph idx="1"/>
          </p:nvPr>
        </p:nvPicPr>
        <p:blipFill>
          <a:blip r:embed="rId2"/>
          <a:stretch>
            <a:fillRect/>
          </a:stretch>
        </p:blipFill>
        <p:spPr>
          <a:xfrm>
            <a:off x="343497" y="421593"/>
            <a:ext cx="9208277" cy="6255186"/>
          </a:xfrm>
        </p:spPr>
      </p:pic>
    </p:spTree>
    <p:extLst>
      <p:ext uri="{BB962C8B-B14F-4D97-AF65-F5344CB8AC3E}">
        <p14:creationId xmlns:p14="http://schemas.microsoft.com/office/powerpoint/2010/main" val="29361222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EF4646-C7DF-8C59-8702-7810F10448E2}"/>
              </a:ext>
            </a:extLst>
          </p:cNvPr>
          <p:cNvSpPr>
            <a:spLocks noGrp="1"/>
          </p:cNvSpPr>
          <p:nvPr>
            <p:ph type="title"/>
          </p:nvPr>
        </p:nvSpPr>
        <p:spPr/>
        <p:txBody>
          <a:bodyPr/>
          <a:lstStyle/>
          <a:p>
            <a:r>
              <a:rPr lang="zh-CN" altLang="en-US" dirty="0">
                <a:solidFill>
                  <a:srgbClr val="00B050"/>
                </a:solidFill>
              </a:rPr>
              <a:t>进程与线程的比较</a:t>
            </a:r>
          </a:p>
        </p:txBody>
      </p:sp>
      <p:sp>
        <p:nvSpPr>
          <p:cNvPr id="11" name="文本框 10">
            <a:extLst>
              <a:ext uri="{FF2B5EF4-FFF2-40B4-BE49-F238E27FC236}">
                <a16:creationId xmlns:a16="http://schemas.microsoft.com/office/drawing/2014/main" id="{45C8FE35-CF12-80DE-B730-F6889F9385B3}"/>
              </a:ext>
            </a:extLst>
          </p:cNvPr>
          <p:cNvSpPr txBox="1"/>
          <p:nvPr/>
        </p:nvSpPr>
        <p:spPr>
          <a:xfrm>
            <a:off x="614748" y="1765636"/>
            <a:ext cx="10704041" cy="3970318"/>
          </a:xfrm>
          <a:prstGeom prst="rect">
            <a:avLst/>
          </a:prstGeom>
          <a:noFill/>
        </p:spPr>
        <p:txBody>
          <a:bodyPr wrap="square">
            <a:spAutoFit/>
          </a:bodyPr>
          <a:lstStyle/>
          <a:p>
            <a:r>
              <a:rPr lang="en-US" altLang="zh-CN" sz="2800" b="0" i="0" dirty="0">
                <a:solidFill>
                  <a:srgbClr val="333333"/>
                </a:solidFill>
                <a:effectLst/>
                <a:latin typeface="OpenSans"/>
              </a:rPr>
              <a:t>1. </a:t>
            </a:r>
            <a:r>
              <a:rPr lang="zh-CN" altLang="en-US" sz="2800" b="0" i="0" dirty="0">
                <a:solidFill>
                  <a:srgbClr val="333333"/>
                </a:solidFill>
                <a:effectLst/>
                <a:latin typeface="MicrosoftYaHei"/>
              </a:rPr>
              <a:t>调度 线程是调度的基本单位，进程是资源分配的基本单位</a:t>
            </a:r>
            <a:br>
              <a:rPr lang="zh-CN" altLang="en-US" sz="2800" b="0" i="0" dirty="0">
                <a:solidFill>
                  <a:srgbClr val="333333"/>
                </a:solidFill>
                <a:effectLst/>
                <a:latin typeface="MicrosoftYaHei"/>
              </a:rPr>
            </a:br>
            <a:r>
              <a:rPr lang="en-US" altLang="zh-CN" sz="2800" b="0" i="0" dirty="0">
                <a:solidFill>
                  <a:srgbClr val="333333"/>
                </a:solidFill>
                <a:effectLst/>
                <a:latin typeface="OpenSans"/>
              </a:rPr>
              <a:t>2. </a:t>
            </a:r>
            <a:r>
              <a:rPr lang="zh-CN" altLang="en-US" sz="2800" b="0" i="0" dirty="0">
                <a:solidFill>
                  <a:srgbClr val="333333"/>
                </a:solidFill>
                <a:effectLst/>
                <a:latin typeface="MicrosoftYaHei"/>
              </a:rPr>
              <a:t>拥有资源 进程是资源分配的基本单位，线程不拥有系统资源，但可以使用其隶属进程的系统资源</a:t>
            </a:r>
            <a:br>
              <a:rPr lang="zh-CN" altLang="en-US" sz="2800" b="0" i="0" dirty="0">
                <a:solidFill>
                  <a:srgbClr val="333333"/>
                </a:solidFill>
                <a:effectLst/>
                <a:latin typeface="MicrosoftYaHei"/>
              </a:rPr>
            </a:br>
            <a:r>
              <a:rPr lang="en-US" altLang="zh-CN" sz="2800" b="0" i="0" dirty="0">
                <a:solidFill>
                  <a:srgbClr val="333333"/>
                </a:solidFill>
                <a:effectLst/>
                <a:latin typeface="OpenSans"/>
              </a:rPr>
              <a:t>3. </a:t>
            </a:r>
            <a:r>
              <a:rPr lang="zh-CN" altLang="en-US" sz="2800" b="0" i="0" dirty="0">
                <a:solidFill>
                  <a:srgbClr val="333333"/>
                </a:solidFill>
                <a:effectLst/>
                <a:latin typeface="MicrosoftYaHei"/>
              </a:rPr>
              <a:t>并发性 不仅进程之间可以并发执行，多个线程之间也可以并发执行</a:t>
            </a:r>
            <a:br>
              <a:rPr lang="zh-CN" altLang="en-US" sz="2800" b="0" i="0" dirty="0">
                <a:solidFill>
                  <a:srgbClr val="333333"/>
                </a:solidFill>
                <a:effectLst/>
                <a:latin typeface="MicrosoftYaHei"/>
              </a:rPr>
            </a:br>
            <a:r>
              <a:rPr lang="en-US" altLang="zh-CN" sz="2800" b="0" i="0" dirty="0">
                <a:solidFill>
                  <a:srgbClr val="333333"/>
                </a:solidFill>
                <a:effectLst/>
                <a:latin typeface="OpenSans"/>
              </a:rPr>
              <a:t>4. </a:t>
            </a:r>
            <a:r>
              <a:rPr lang="zh-CN" altLang="en-US" sz="2800" b="0" i="0" dirty="0">
                <a:solidFill>
                  <a:srgbClr val="333333"/>
                </a:solidFill>
                <a:effectLst/>
                <a:latin typeface="MicrosoftYaHei"/>
              </a:rPr>
              <a:t>系统开销 系统创建进程的开销远大于创建或撤销线程的开销</a:t>
            </a:r>
            <a:r>
              <a:rPr lang="zh-CN" altLang="en-US" sz="2800" dirty="0"/>
              <a:t> </a:t>
            </a:r>
            <a:endParaRPr lang="en-US" altLang="zh-CN" sz="2800" dirty="0"/>
          </a:p>
          <a:p>
            <a:r>
              <a:rPr lang="en-US" altLang="zh-CN" sz="2800" dirty="0">
                <a:solidFill>
                  <a:srgbClr val="333333"/>
                </a:solidFill>
                <a:latin typeface="OpenSans"/>
              </a:rPr>
              <a:t>5. </a:t>
            </a:r>
            <a:r>
              <a:rPr lang="zh-CN" altLang="en-US" sz="2800" dirty="0">
                <a:solidFill>
                  <a:srgbClr val="333333"/>
                </a:solidFill>
                <a:latin typeface="OpenSans"/>
              </a:rPr>
              <a:t>独立性 每个进程都拥有独立的地址空间和资源，而线程共享它们所属进程的地址空间和资源。</a:t>
            </a:r>
            <a:br>
              <a:rPr lang="zh-CN" altLang="en-US" sz="2800" dirty="0">
                <a:solidFill>
                  <a:srgbClr val="333333"/>
                </a:solidFill>
                <a:latin typeface="OpenSans"/>
              </a:rPr>
            </a:br>
            <a:endParaRPr lang="zh-CN" altLang="en-US" sz="2800" dirty="0">
              <a:solidFill>
                <a:srgbClr val="333333"/>
              </a:solidFill>
              <a:latin typeface="OpenSans"/>
            </a:endParaRPr>
          </a:p>
        </p:txBody>
      </p:sp>
    </p:spTree>
    <p:extLst>
      <p:ext uri="{BB962C8B-B14F-4D97-AF65-F5344CB8AC3E}">
        <p14:creationId xmlns:p14="http://schemas.microsoft.com/office/powerpoint/2010/main" val="10315454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32B2BC1-B2D1-CE89-A97B-E4E56E6050D9}"/>
              </a:ext>
            </a:extLst>
          </p:cNvPr>
          <p:cNvSpPr>
            <a:spLocks noGrp="1"/>
          </p:cNvSpPr>
          <p:nvPr>
            <p:ph idx="1"/>
          </p:nvPr>
        </p:nvSpPr>
        <p:spPr>
          <a:xfrm>
            <a:off x="418070" y="568411"/>
            <a:ext cx="11481486" cy="5869459"/>
          </a:xfrm>
        </p:spPr>
        <p:txBody>
          <a:bodyPr/>
          <a:lstStyle/>
          <a:p>
            <a:r>
              <a:rPr lang="zh-CN" altLang="en-US" dirty="0"/>
              <a:t>线程的属性</a:t>
            </a:r>
            <a:endParaRPr lang="en-US" altLang="zh-CN" dirty="0"/>
          </a:p>
          <a:p>
            <a:r>
              <a:rPr lang="zh-CN" altLang="en-US" dirty="0"/>
              <a:t>线程的状态及转换</a:t>
            </a:r>
            <a:endParaRPr lang="en-US" altLang="zh-CN" dirty="0"/>
          </a:p>
          <a:p>
            <a:r>
              <a:rPr lang="zh-CN" altLang="en-US" dirty="0"/>
              <a:t>线程的组织与控制</a:t>
            </a:r>
            <a:endParaRPr lang="en-US" altLang="zh-CN" dirty="0"/>
          </a:p>
          <a:p>
            <a:r>
              <a:rPr lang="zh-CN" altLang="en-US" dirty="0"/>
              <a:t>线程的实现</a:t>
            </a:r>
            <a:endParaRPr lang="en-US" altLang="zh-CN" dirty="0"/>
          </a:p>
          <a:p>
            <a:pPr marL="0" indent="0">
              <a:buNone/>
            </a:pPr>
            <a:r>
              <a:rPr lang="zh-CN" altLang="en-US" b="1" i="0" dirty="0">
                <a:solidFill>
                  <a:srgbClr val="FF0000"/>
                </a:solidFill>
                <a:effectLst/>
                <a:latin typeface="PingFang SC"/>
              </a:rPr>
              <a:t>用户级线程和内核级线程的区别</a:t>
            </a:r>
          </a:p>
          <a:p>
            <a:pPr marL="514350" indent="-514350">
              <a:buFont typeface="+mj-lt"/>
              <a:buAutoNum type="arabicPeriod"/>
            </a:pPr>
            <a:r>
              <a:rPr lang="zh-CN" altLang="en-US" b="0" i="0" dirty="0">
                <a:solidFill>
                  <a:srgbClr val="4D4D4D"/>
                </a:solidFill>
                <a:effectLst/>
                <a:latin typeface="-apple-system"/>
              </a:rPr>
              <a:t>内核支持线程是</a:t>
            </a:r>
            <a:r>
              <a:rPr lang="en-US" altLang="zh-CN" b="0" i="0" dirty="0">
                <a:solidFill>
                  <a:srgbClr val="4D4D4D"/>
                </a:solidFill>
                <a:effectLst/>
                <a:latin typeface="-apple-system"/>
              </a:rPr>
              <a:t>OS</a:t>
            </a:r>
            <a:r>
              <a:rPr lang="zh-CN" altLang="en-US" b="0" i="0" dirty="0">
                <a:solidFill>
                  <a:srgbClr val="4D4D4D"/>
                </a:solidFill>
                <a:effectLst/>
                <a:latin typeface="-apple-system"/>
              </a:rPr>
              <a:t>内核可感知的，而用户级线程是</a:t>
            </a:r>
            <a:r>
              <a:rPr lang="en-US" altLang="zh-CN" b="0" i="0" dirty="0">
                <a:solidFill>
                  <a:srgbClr val="4D4D4D"/>
                </a:solidFill>
                <a:effectLst/>
                <a:latin typeface="-apple-system"/>
              </a:rPr>
              <a:t>OS</a:t>
            </a:r>
            <a:r>
              <a:rPr lang="zh-CN" altLang="en-US" b="0" i="0" dirty="0">
                <a:solidFill>
                  <a:srgbClr val="4D4D4D"/>
                </a:solidFill>
                <a:effectLst/>
                <a:latin typeface="-apple-system"/>
              </a:rPr>
              <a:t>内核不可感知的。</a:t>
            </a:r>
            <a:endParaRPr lang="en-US" altLang="zh-CN" b="0" i="0" dirty="0">
              <a:solidFill>
                <a:srgbClr val="4D4D4D"/>
              </a:solidFill>
              <a:effectLst/>
              <a:latin typeface="-apple-system"/>
            </a:endParaRPr>
          </a:p>
          <a:p>
            <a:pPr marL="514350" indent="-514350">
              <a:buFont typeface="+mj-lt"/>
              <a:buAutoNum type="arabicPeriod"/>
            </a:pPr>
            <a:r>
              <a:rPr lang="zh-CN" altLang="en-US" b="0" i="0" dirty="0">
                <a:solidFill>
                  <a:srgbClr val="4D4D4D"/>
                </a:solidFill>
                <a:effectLst/>
                <a:latin typeface="-apple-system"/>
              </a:rPr>
              <a:t>用户级线程的创建、撤消和调度不需要</a:t>
            </a:r>
            <a:r>
              <a:rPr lang="en-US" altLang="zh-CN" b="0" i="0" dirty="0">
                <a:solidFill>
                  <a:srgbClr val="4D4D4D"/>
                </a:solidFill>
                <a:effectLst/>
                <a:latin typeface="-apple-system"/>
              </a:rPr>
              <a:t>OS</a:t>
            </a:r>
            <a:r>
              <a:rPr lang="zh-CN" altLang="en-US" b="0" i="0" dirty="0">
                <a:solidFill>
                  <a:srgbClr val="4D4D4D"/>
                </a:solidFill>
                <a:effectLst/>
                <a:latin typeface="-apple-system"/>
              </a:rPr>
              <a:t>内核的支持</a:t>
            </a:r>
            <a:r>
              <a:rPr lang="zh-CN" altLang="en-US" dirty="0">
                <a:solidFill>
                  <a:srgbClr val="4D4D4D"/>
                </a:solidFill>
                <a:latin typeface="-apple-system"/>
              </a:rPr>
              <a:t>，而内核级线程需要</a:t>
            </a:r>
            <a:endParaRPr lang="en-US" altLang="zh-CN" dirty="0">
              <a:solidFill>
                <a:srgbClr val="4D4D4D"/>
              </a:solidFill>
              <a:latin typeface="-apple-system"/>
            </a:endParaRPr>
          </a:p>
          <a:p>
            <a:pPr marL="514350" indent="-514350">
              <a:buFont typeface="+mj-lt"/>
              <a:buAutoNum type="arabicPeriod"/>
            </a:pPr>
            <a:r>
              <a:rPr lang="zh-CN" altLang="en-US" b="0" i="0" dirty="0">
                <a:solidFill>
                  <a:srgbClr val="4D4D4D"/>
                </a:solidFill>
                <a:effectLst/>
                <a:latin typeface="-apple-system"/>
              </a:rPr>
              <a:t>用户级线程运行在用户态，而内核级线程可以运行在任何状态下。</a:t>
            </a:r>
            <a:endParaRPr lang="en-US" altLang="zh-CN" b="0" i="0" dirty="0">
              <a:solidFill>
                <a:srgbClr val="4D4D4D"/>
              </a:solidFill>
              <a:effectLst/>
              <a:latin typeface="-apple-system"/>
            </a:endParaRPr>
          </a:p>
          <a:p>
            <a:pPr marL="514350" indent="-514350">
              <a:buFont typeface="+mj-lt"/>
              <a:buAutoNum type="arabicPeriod"/>
            </a:pPr>
            <a:r>
              <a:rPr lang="zh-CN" altLang="en-US" b="0" i="0" dirty="0">
                <a:solidFill>
                  <a:srgbClr val="4D4D4D"/>
                </a:solidFill>
                <a:effectLst/>
                <a:latin typeface="-apple-system"/>
              </a:rPr>
              <a:t>在只有用户级线程的系统内，</a:t>
            </a:r>
            <a:r>
              <a:rPr lang="en-US" altLang="zh-CN" b="0" i="0" dirty="0">
                <a:solidFill>
                  <a:srgbClr val="4D4D4D"/>
                </a:solidFill>
                <a:effectLst/>
                <a:latin typeface="-apple-system"/>
              </a:rPr>
              <a:t>CPU</a:t>
            </a:r>
            <a:r>
              <a:rPr lang="zh-CN" altLang="en-US" b="0" i="0" dirty="0">
                <a:solidFill>
                  <a:srgbClr val="4D4D4D"/>
                </a:solidFill>
                <a:effectLst/>
                <a:latin typeface="-apple-system"/>
              </a:rPr>
              <a:t>调度还是以进程为单位</a:t>
            </a:r>
            <a:r>
              <a:rPr lang="zh-CN" altLang="en-US" dirty="0">
                <a:solidFill>
                  <a:srgbClr val="4D4D4D"/>
                </a:solidFill>
                <a:latin typeface="-apple-system"/>
              </a:rPr>
              <a:t>。</a:t>
            </a:r>
            <a:r>
              <a:rPr lang="zh-CN" altLang="en-US" b="0" i="0" dirty="0">
                <a:solidFill>
                  <a:srgbClr val="4D4D4D"/>
                </a:solidFill>
                <a:effectLst/>
                <a:latin typeface="-apple-system"/>
              </a:rPr>
              <a:t>在有内核级线程的系统内，</a:t>
            </a:r>
            <a:r>
              <a:rPr lang="en-US" altLang="zh-CN" b="0" i="0" dirty="0">
                <a:solidFill>
                  <a:srgbClr val="4D4D4D"/>
                </a:solidFill>
                <a:effectLst/>
                <a:latin typeface="-apple-system"/>
              </a:rPr>
              <a:t>CPU</a:t>
            </a:r>
            <a:r>
              <a:rPr lang="zh-CN" altLang="en-US" b="0" i="0" dirty="0">
                <a:solidFill>
                  <a:srgbClr val="4D4D4D"/>
                </a:solidFill>
                <a:effectLst/>
                <a:latin typeface="-apple-system"/>
              </a:rPr>
              <a:t>调度则以线程为单位</a:t>
            </a:r>
          </a:p>
          <a:p>
            <a:pPr marL="514350" indent="-514350">
              <a:buFont typeface="+mj-lt"/>
              <a:buAutoNum type="arabicPeriod"/>
            </a:pPr>
            <a:endParaRPr lang="zh-CN" altLang="en-US" b="0" i="0" dirty="0">
              <a:solidFill>
                <a:srgbClr val="4D4D4D"/>
              </a:solidFill>
              <a:effectLst/>
              <a:latin typeface="-apple-system"/>
            </a:endParaRPr>
          </a:p>
          <a:p>
            <a:pPr marL="0" indent="0">
              <a:buNone/>
            </a:pPr>
            <a:endParaRPr lang="zh-CN" altLang="en-US" dirty="0"/>
          </a:p>
        </p:txBody>
      </p:sp>
    </p:spTree>
    <p:extLst>
      <p:ext uri="{BB962C8B-B14F-4D97-AF65-F5344CB8AC3E}">
        <p14:creationId xmlns:p14="http://schemas.microsoft.com/office/powerpoint/2010/main" val="23605385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287AA-3771-CB1E-1074-F4A1B24506EF}"/>
              </a:ext>
            </a:extLst>
          </p:cNvPr>
          <p:cNvSpPr>
            <a:spLocks noGrp="1"/>
          </p:cNvSpPr>
          <p:nvPr>
            <p:ph type="title"/>
          </p:nvPr>
        </p:nvSpPr>
        <p:spPr/>
        <p:txBody>
          <a:bodyPr/>
          <a:lstStyle/>
          <a:p>
            <a:r>
              <a:rPr lang="zh-CN" altLang="en-US" dirty="0"/>
              <a:t>真题</a:t>
            </a:r>
          </a:p>
        </p:txBody>
      </p:sp>
      <p:sp>
        <p:nvSpPr>
          <p:cNvPr id="3" name="内容占位符 2">
            <a:extLst>
              <a:ext uri="{FF2B5EF4-FFF2-40B4-BE49-F238E27FC236}">
                <a16:creationId xmlns:a16="http://schemas.microsoft.com/office/drawing/2014/main" id="{640EF152-3C2A-076C-6211-4F58EDF7F385}"/>
              </a:ext>
            </a:extLst>
          </p:cNvPr>
          <p:cNvSpPr>
            <a:spLocks noGrp="1"/>
          </p:cNvSpPr>
          <p:nvPr>
            <p:ph idx="1"/>
          </p:nvPr>
        </p:nvSpPr>
        <p:spPr/>
        <p:txBody>
          <a:bodyPr/>
          <a:lstStyle/>
          <a:p>
            <a:r>
              <a:rPr lang="en-US" altLang="zh-CN" dirty="0"/>
              <a:t>2012.1 </a:t>
            </a:r>
            <a:r>
              <a:rPr lang="zh-CN" altLang="en-US" dirty="0"/>
              <a:t>线程机制的好处</a:t>
            </a:r>
            <a:r>
              <a:rPr lang="en-US" altLang="zh-CN" dirty="0"/>
              <a:t>/</a:t>
            </a:r>
            <a:r>
              <a:rPr lang="zh-CN" altLang="en-US" dirty="0"/>
              <a:t>进程与线程的主要区别</a:t>
            </a:r>
            <a:endParaRPr lang="en-US" altLang="zh-CN" dirty="0"/>
          </a:p>
          <a:p>
            <a:r>
              <a:rPr lang="en-US" altLang="zh-CN" dirty="0"/>
              <a:t>2015.6 </a:t>
            </a:r>
            <a:r>
              <a:rPr lang="zh-CN" altLang="en-US" dirty="0"/>
              <a:t>进程与线程的关系</a:t>
            </a:r>
            <a:endParaRPr lang="en-US" altLang="zh-CN" dirty="0"/>
          </a:p>
          <a:p>
            <a:r>
              <a:rPr lang="en-US" altLang="zh-CN" dirty="0"/>
              <a:t>2015.7 </a:t>
            </a:r>
            <a:r>
              <a:rPr lang="zh-CN" altLang="en-US" dirty="0"/>
              <a:t>简述常用的三种进程间高级通信机制</a:t>
            </a:r>
            <a:endParaRPr lang="en-US" altLang="zh-CN" dirty="0"/>
          </a:p>
          <a:p>
            <a:r>
              <a:rPr lang="en-US" altLang="zh-CN" dirty="0"/>
              <a:t>2017.3 </a:t>
            </a:r>
            <a:r>
              <a:rPr lang="zh-CN" altLang="en-US" dirty="0"/>
              <a:t>进程通信有哪几种类型</a:t>
            </a:r>
          </a:p>
        </p:txBody>
      </p:sp>
    </p:spTree>
    <p:extLst>
      <p:ext uri="{BB962C8B-B14F-4D97-AF65-F5344CB8AC3E}">
        <p14:creationId xmlns:p14="http://schemas.microsoft.com/office/powerpoint/2010/main" val="19411487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B3D9FC-6FE8-2C61-46C7-938A3E448E25}"/>
              </a:ext>
            </a:extLst>
          </p:cNvPr>
          <p:cNvSpPr>
            <a:spLocks noGrp="1"/>
          </p:cNvSpPr>
          <p:nvPr>
            <p:ph idx="1"/>
          </p:nvPr>
        </p:nvSpPr>
        <p:spPr>
          <a:xfrm>
            <a:off x="788773" y="2137718"/>
            <a:ext cx="10515600" cy="4831492"/>
          </a:xfrm>
        </p:spPr>
        <p:txBody>
          <a:bodyPr/>
          <a:lstStyle/>
          <a:p>
            <a:r>
              <a:rPr lang="en-US" altLang="zh-CN" dirty="0"/>
              <a:t>1.</a:t>
            </a:r>
            <a:r>
              <a:rPr lang="zh-CN" altLang="en-US" dirty="0"/>
              <a:t>为什么程序并发执行会产生间断性特征？</a:t>
            </a:r>
            <a:endParaRPr lang="en-US" altLang="zh-CN" dirty="0"/>
          </a:p>
          <a:p>
            <a:r>
              <a:rPr lang="en-US" altLang="zh-CN" dirty="0"/>
              <a:t>2.</a:t>
            </a:r>
            <a:r>
              <a:rPr lang="zh-CN" altLang="en-US" dirty="0"/>
              <a:t>程序并发执行时为什么会失去封闭性和可再现性？</a:t>
            </a:r>
            <a:endParaRPr lang="en-US" altLang="zh-CN" dirty="0"/>
          </a:p>
          <a:p>
            <a:r>
              <a:rPr lang="en-US" altLang="zh-CN" dirty="0"/>
              <a:t>3.</a:t>
            </a:r>
            <a:r>
              <a:rPr lang="zh-CN" altLang="en-US" dirty="0"/>
              <a:t>在操作系统中为什么要引入进程的概念？它会产生什么样的影响。</a:t>
            </a:r>
            <a:endParaRPr lang="en-US" altLang="zh-CN" dirty="0"/>
          </a:p>
          <a:p>
            <a:r>
              <a:rPr lang="en-US" altLang="zh-CN" dirty="0"/>
              <a:t>4.</a:t>
            </a:r>
            <a:r>
              <a:rPr lang="zh-CN" altLang="en-US" dirty="0"/>
              <a:t>试说明</a:t>
            </a:r>
            <a:r>
              <a:rPr lang="en-US" altLang="zh-CN" dirty="0"/>
              <a:t>PCB</a:t>
            </a:r>
            <a:r>
              <a:rPr lang="zh-CN" altLang="en-US" dirty="0"/>
              <a:t>的作用具体表现在那几个方面？为什么说</a:t>
            </a:r>
            <a:r>
              <a:rPr lang="en-US" altLang="zh-CN" dirty="0"/>
              <a:t>PCB</a:t>
            </a:r>
            <a:r>
              <a:rPr lang="zh-CN" altLang="en-US" dirty="0"/>
              <a:t>是进程存在的唯一标识</a:t>
            </a:r>
            <a:endParaRPr lang="en-US" altLang="zh-CN" dirty="0"/>
          </a:p>
          <a:p>
            <a:r>
              <a:rPr lang="en-US" altLang="zh-CN" dirty="0"/>
              <a:t>5.</a:t>
            </a:r>
            <a:r>
              <a:rPr lang="zh-CN" altLang="en-US" dirty="0"/>
              <a:t>进程控制块的组织方式有哪几种？</a:t>
            </a:r>
            <a:endParaRPr lang="en-US" altLang="zh-CN" dirty="0"/>
          </a:p>
          <a:p>
            <a:r>
              <a:rPr lang="en-US" altLang="zh-CN" dirty="0"/>
              <a:t>6.</a:t>
            </a:r>
            <a:r>
              <a:rPr lang="zh-CN" altLang="en-US" dirty="0"/>
              <a:t>试说明进程在三个基本状态之间转换的典型原因。</a:t>
            </a:r>
            <a:endParaRPr lang="en-US" altLang="zh-CN" dirty="0"/>
          </a:p>
          <a:p>
            <a:r>
              <a:rPr lang="en-US" altLang="zh-CN" dirty="0"/>
              <a:t>7.</a:t>
            </a:r>
            <a:r>
              <a:rPr lang="zh-CN" altLang="en-US" dirty="0"/>
              <a:t>为什么要在</a:t>
            </a:r>
            <a:r>
              <a:rPr lang="en-US" altLang="zh-CN" dirty="0"/>
              <a:t>OS</a:t>
            </a:r>
            <a:r>
              <a:rPr lang="zh-CN" altLang="en-US" dirty="0"/>
              <a:t>中引入线程？</a:t>
            </a:r>
            <a:endParaRPr lang="en-US" altLang="zh-CN" dirty="0"/>
          </a:p>
        </p:txBody>
      </p:sp>
      <p:sp>
        <p:nvSpPr>
          <p:cNvPr id="4" name="标题 1">
            <a:extLst>
              <a:ext uri="{FF2B5EF4-FFF2-40B4-BE49-F238E27FC236}">
                <a16:creationId xmlns:a16="http://schemas.microsoft.com/office/drawing/2014/main" id="{ABBF3862-83AC-7F75-35F6-B8E1083091C5}"/>
              </a:ext>
            </a:extLst>
          </p:cNvPr>
          <p:cNvSpPr>
            <a:spLocks noGrp="1"/>
          </p:cNvSpPr>
          <p:nvPr>
            <p:ph type="title"/>
          </p:nvPr>
        </p:nvSpPr>
        <p:spPr>
          <a:xfrm>
            <a:off x="838200" y="365125"/>
            <a:ext cx="10515600" cy="1325563"/>
          </a:xfrm>
        </p:spPr>
        <p:txBody>
          <a:bodyPr/>
          <a:lstStyle/>
          <a:p>
            <a:r>
              <a:rPr lang="zh-CN" altLang="en-US" dirty="0">
                <a:solidFill>
                  <a:srgbClr val="FF0000"/>
                </a:solidFill>
              </a:rPr>
              <a:t>练习</a:t>
            </a:r>
          </a:p>
        </p:txBody>
      </p:sp>
    </p:spTree>
    <p:extLst>
      <p:ext uri="{BB962C8B-B14F-4D97-AF65-F5344CB8AC3E}">
        <p14:creationId xmlns:p14="http://schemas.microsoft.com/office/powerpoint/2010/main" val="32684946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250EA76-8016-7CF0-F28A-D0C222C4FD89}"/>
              </a:ext>
            </a:extLst>
          </p:cNvPr>
          <p:cNvSpPr>
            <a:spLocks noGrp="1"/>
          </p:cNvSpPr>
          <p:nvPr>
            <p:ph idx="1"/>
          </p:nvPr>
        </p:nvSpPr>
        <p:spPr>
          <a:xfrm>
            <a:off x="652848" y="395416"/>
            <a:ext cx="10515600" cy="6176963"/>
          </a:xfrm>
        </p:spPr>
        <p:txBody>
          <a:bodyPr/>
          <a:lstStyle/>
          <a:p>
            <a:r>
              <a:rPr lang="en-US" altLang="zh-CN" dirty="0"/>
              <a:t>1.</a:t>
            </a:r>
            <a:r>
              <a:rPr lang="zh-CN" altLang="en-US" dirty="0"/>
              <a:t>程序并发执行时，他们共享系统资源，由于资源是有限的，</a:t>
            </a:r>
            <a:r>
              <a:rPr lang="zh-CN" altLang="en-US" b="0" i="0" dirty="0">
                <a:solidFill>
                  <a:srgbClr val="4D4D4D"/>
                </a:solidFill>
                <a:effectLst/>
                <a:latin typeface="-apple-system"/>
              </a:rPr>
              <a:t>使这些并发执行的进程之间，形成了相互制约关系，从而使得进程在执行期间出现间断性。</a:t>
            </a:r>
            <a:endParaRPr lang="en-US" altLang="zh-CN" b="0" i="0" dirty="0">
              <a:solidFill>
                <a:srgbClr val="4D4D4D"/>
              </a:solidFill>
              <a:effectLst/>
              <a:latin typeface="-apple-system"/>
            </a:endParaRPr>
          </a:p>
          <a:p>
            <a:r>
              <a:rPr lang="en-US" altLang="zh-CN" b="0" i="0" dirty="0">
                <a:solidFill>
                  <a:srgbClr val="4D4D4D"/>
                </a:solidFill>
                <a:effectLst/>
                <a:latin typeface="-apple-system"/>
              </a:rPr>
              <a:t>2.</a:t>
            </a:r>
            <a:r>
              <a:rPr lang="zh-CN" altLang="en-US" b="0" i="0" dirty="0">
                <a:solidFill>
                  <a:srgbClr val="4D4D4D"/>
                </a:solidFill>
                <a:effectLst/>
                <a:latin typeface="-apple-system"/>
              </a:rPr>
              <a:t>程序并发执行时，多个程序共享系统中的各种资源，因而这些资源的状态由多个程序改变，并且进程的执行具有异步性，最终使程序运行失去了封闭性，也会导致其失去可再现性。</a:t>
            </a:r>
            <a:endParaRPr lang="en-US" altLang="zh-CN" b="0" i="0" dirty="0">
              <a:solidFill>
                <a:srgbClr val="4D4D4D"/>
              </a:solidFill>
              <a:effectLst/>
              <a:latin typeface="-apple-system"/>
            </a:endParaRPr>
          </a:p>
          <a:p>
            <a:r>
              <a:rPr lang="en-US" altLang="zh-CN" b="0" i="0" dirty="0">
                <a:solidFill>
                  <a:srgbClr val="4D4D4D"/>
                </a:solidFill>
                <a:effectLst/>
                <a:latin typeface="-apple-system"/>
              </a:rPr>
              <a:t>3.</a:t>
            </a:r>
            <a:r>
              <a:rPr lang="zh-CN" altLang="en-US" b="0" i="0" dirty="0">
                <a:solidFill>
                  <a:srgbClr val="4D4D4D"/>
                </a:solidFill>
                <a:effectLst/>
                <a:latin typeface="-apple-system"/>
              </a:rPr>
              <a:t>为了使程序在多道程序环境下能并发执行，并对并发执行的程序加以控制和描述，在操作系统中引入了进程的概念。</a:t>
            </a:r>
          </a:p>
          <a:p>
            <a:pPr marL="0" indent="0">
              <a:buNone/>
            </a:pPr>
            <a:r>
              <a:rPr lang="en-US" altLang="zh-CN" dirty="0">
                <a:solidFill>
                  <a:srgbClr val="4D4D4D"/>
                </a:solidFill>
                <a:latin typeface="-apple-system"/>
              </a:rPr>
              <a:t>   </a:t>
            </a:r>
            <a:r>
              <a:rPr lang="zh-CN" altLang="en-US" b="0" i="0" dirty="0">
                <a:solidFill>
                  <a:srgbClr val="4D4D4D"/>
                </a:solidFill>
                <a:effectLst/>
                <a:latin typeface="-apple-system"/>
              </a:rPr>
              <a:t>影响：使程序的并发执行得以实行，提高了资源的利用率。</a:t>
            </a:r>
            <a:endParaRPr lang="en-US" altLang="zh-CN" b="0" i="0" dirty="0">
              <a:solidFill>
                <a:srgbClr val="4D4D4D"/>
              </a:solidFill>
              <a:effectLst/>
              <a:latin typeface="-apple-system"/>
            </a:endParaRPr>
          </a:p>
          <a:p>
            <a:r>
              <a:rPr lang="en-US" altLang="zh-CN" dirty="0">
                <a:solidFill>
                  <a:srgbClr val="4D4D4D"/>
                </a:solidFill>
                <a:latin typeface="-apple-system"/>
              </a:rPr>
              <a:t>4.</a:t>
            </a:r>
            <a:r>
              <a:rPr lang="zh-CN" altLang="en-US" b="0" i="0" dirty="0">
                <a:solidFill>
                  <a:srgbClr val="4D4D4D"/>
                </a:solidFill>
                <a:effectLst/>
                <a:latin typeface="-apple-system"/>
              </a:rPr>
              <a:t> </a:t>
            </a:r>
            <a:r>
              <a:rPr lang="en-US" altLang="zh-CN" b="0" i="0" dirty="0">
                <a:solidFill>
                  <a:srgbClr val="4D4D4D"/>
                </a:solidFill>
                <a:effectLst/>
                <a:latin typeface="-apple-system"/>
              </a:rPr>
              <a:t>PCB</a:t>
            </a:r>
            <a:r>
              <a:rPr lang="zh-CN" altLang="en-US" b="0" i="0" dirty="0">
                <a:solidFill>
                  <a:srgbClr val="4D4D4D"/>
                </a:solidFill>
                <a:effectLst/>
                <a:latin typeface="-apple-system"/>
              </a:rPr>
              <a:t>是进程实体的一部分，记录了进程的状态信息。有了</a:t>
            </a:r>
            <a:r>
              <a:rPr lang="en-US" altLang="zh-CN" b="0" i="0" dirty="0">
                <a:solidFill>
                  <a:srgbClr val="4D4D4D"/>
                </a:solidFill>
                <a:effectLst/>
                <a:latin typeface="-apple-system"/>
              </a:rPr>
              <a:t>PCB</a:t>
            </a:r>
            <a:r>
              <a:rPr lang="zh-CN" altLang="en-US" b="0" i="0" dirty="0">
                <a:solidFill>
                  <a:srgbClr val="4D4D4D"/>
                </a:solidFill>
                <a:effectLst/>
                <a:latin typeface="-apple-system"/>
              </a:rPr>
              <a:t>之后，程序成为一个能独立运行的基本单位，成为能与其他进程并发执行的进程。</a:t>
            </a:r>
            <a:r>
              <a:rPr lang="en-US" altLang="zh-CN" b="0" i="0" dirty="0">
                <a:solidFill>
                  <a:srgbClr val="4D4D4D"/>
                </a:solidFill>
                <a:effectLst/>
                <a:latin typeface="-apple-system"/>
              </a:rPr>
              <a:t>PCB</a:t>
            </a:r>
            <a:r>
              <a:rPr lang="zh-CN" altLang="en-US" b="0" i="0" dirty="0">
                <a:solidFill>
                  <a:srgbClr val="4D4D4D"/>
                </a:solidFill>
                <a:effectLst/>
                <a:latin typeface="-apple-system"/>
              </a:rPr>
              <a:t>和进程一一对应，</a:t>
            </a:r>
            <a:r>
              <a:rPr lang="en-US" altLang="zh-CN" b="0" i="0" dirty="0">
                <a:solidFill>
                  <a:srgbClr val="4D4D4D"/>
                </a:solidFill>
                <a:effectLst/>
                <a:latin typeface="-apple-system"/>
              </a:rPr>
              <a:t>OS</a:t>
            </a:r>
            <a:r>
              <a:rPr lang="zh-CN" altLang="en-US" b="0" i="0" dirty="0">
                <a:solidFill>
                  <a:srgbClr val="4D4D4D"/>
                </a:solidFill>
                <a:effectLst/>
                <a:latin typeface="-apple-system"/>
              </a:rPr>
              <a:t>是根据</a:t>
            </a:r>
            <a:r>
              <a:rPr lang="en-US" altLang="zh-CN" b="0" i="0" dirty="0">
                <a:solidFill>
                  <a:srgbClr val="4D4D4D"/>
                </a:solidFill>
                <a:effectLst/>
                <a:latin typeface="-apple-system"/>
              </a:rPr>
              <a:t>PCB</a:t>
            </a:r>
            <a:r>
              <a:rPr lang="zh-CN" altLang="en-US" b="0" i="0" dirty="0">
                <a:solidFill>
                  <a:srgbClr val="4D4D4D"/>
                </a:solidFill>
                <a:effectLst/>
                <a:latin typeface="-apple-system"/>
              </a:rPr>
              <a:t>对并发执行的进程进行控制和管理的，所以</a:t>
            </a:r>
            <a:r>
              <a:rPr lang="zh-CN" altLang="en-US" dirty="0"/>
              <a:t>说</a:t>
            </a:r>
            <a:r>
              <a:rPr lang="en-US" altLang="zh-CN" dirty="0"/>
              <a:t>PCB</a:t>
            </a:r>
            <a:r>
              <a:rPr lang="zh-CN" altLang="en-US" dirty="0"/>
              <a:t>是进程存在的唯一标识</a:t>
            </a:r>
            <a:endParaRPr lang="en-US" altLang="zh-CN" b="0" i="0" dirty="0">
              <a:solidFill>
                <a:srgbClr val="4D4D4D"/>
              </a:solidFill>
              <a:effectLst/>
              <a:latin typeface="-apple-system"/>
            </a:endParaRPr>
          </a:p>
          <a:p>
            <a:endParaRPr lang="zh-CN" altLang="en-US" dirty="0"/>
          </a:p>
        </p:txBody>
      </p:sp>
    </p:spTree>
    <p:extLst>
      <p:ext uri="{BB962C8B-B14F-4D97-AF65-F5344CB8AC3E}">
        <p14:creationId xmlns:p14="http://schemas.microsoft.com/office/powerpoint/2010/main" val="14124316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6130563-68CE-7709-4917-2A05020BEDA5}"/>
              </a:ext>
            </a:extLst>
          </p:cNvPr>
          <p:cNvSpPr>
            <a:spLocks noGrp="1"/>
          </p:cNvSpPr>
          <p:nvPr>
            <p:ph idx="1"/>
          </p:nvPr>
        </p:nvSpPr>
        <p:spPr>
          <a:xfrm>
            <a:off x="838200" y="308919"/>
            <a:ext cx="10515600" cy="5868044"/>
          </a:xfrm>
        </p:spPr>
        <p:txBody>
          <a:bodyPr/>
          <a:lstStyle/>
          <a:p>
            <a:r>
              <a:rPr lang="en-US" altLang="zh-CN" dirty="0"/>
              <a:t>5.</a:t>
            </a:r>
            <a:r>
              <a:rPr lang="zh-CN" altLang="en-US" b="0" i="0" dirty="0">
                <a:solidFill>
                  <a:srgbClr val="4D4D4D"/>
                </a:solidFill>
                <a:effectLst/>
                <a:latin typeface="-apple-system"/>
              </a:rPr>
              <a:t>线性方式、链接方式、索引方式</a:t>
            </a:r>
            <a:endParaRPr lang="en-US" altLang="zh-CN" b="0" i="0" dirty="0">
              <a:solidFill>
                <a:srgbClr val="4D4D4D"/>
              </a:solidFill>
              <a:effectLst/>
              <a:latin typeface="-apple-system"/>
            </a:endParaRPr>
          </a:p>
          <a:p>
            <a:r>
              <a:rPr lang="en-US" altLang="zh-CN" dirty="0">
                <a:solidFill>
                  <a:srgbClr val="4D4D4D"/>
                </a:solidFill>
                <a:latin typeface="-apple-system"/>
              </a:rPr>
              <a:t>6.</a:t>
            </a:r>
            <a:r>
              <a:rPr lang="zh-CN" altLang="en-US" dirty="0">
                <a:solidFill>
                  <a:srgbClr val="4D4D4D"/>
                </a:solidFill>
                <a:latin typeface="-apple-system"/>
              </a:rPr>
              <a:t>处于就绪态的进程，在调度程序为之分配了处理机之后便可执行，相其状态就由就绪态转变为执行态；正在执行的进程如果因分配给它的时间片已用完或</a:t>
            </a:r>
            <a:r>
              <a:rPr lang="zh-CN" altLang="en-US" sz="2800" dirty="0"/>
              <a:t>被更高优先级进程抢占</a:t>
            </a:r>
            <a:r>
              <a:rPr lang="zh-CN" altLang="en-US" dirty="0">
                <a:solidFill>
                  <a:srgbClr val="4D4D4D"/>
                </a:solidFill>
                <a:latin typeface="-apple-system"/>
              </a:rPr>
              <a:t>时，其状态便由执行态转为就绪态；如果进程请求某一资源或等待某一事件发生，致使当前进程的执行受阻，则该进程状态将由执行转变为阻塞。</a:t>
            </a:r>
            <a:endParaRPr lang="en-US" altLang="zh-CN" dirty="0">
              <a:solidFill>
                <a:srgbClr val="4D4D4D"/>
              </a:solidFill>
              <a:latin typeface="-apple-system"/>
            </a:endParaRPr>
          </a:p>
          <a:p>
            <a:pPr algn="l"/>
            <a:r>
              <a:rPr lang="en-US" altLang="zh-CN" dirty="0"/>
              <a:t>7.</a:t>
            </a:r>
            <a:r>
              <a:rPr lang="zh-CN" altLang="en-US" dirty="0"/>
              <a:t>线程是轻量级的进程，引入线程，</a:t>
            </a:r>
            <a:r>
              <a:rPr lang="zh-CN" altLang="en-US" b="0" i="0" dirty="0">
                <a:solidFill>
                  <a:srgbClr val="4D4D4D"/>
                </a:solidFill>
                <a:effectLst/>
                <a:latin typeface="-apple-system"/>
              </a:rPr>
              <a:t>为了减少在并发执行时所付出的时空开销，使</a:t>
            </a:r>
            <a:r>
              <a:rPr lang="en-US" altLang="zh-CN" b="0" i="0" dirty="0">
                <a:solidFill>
                  <a:srgbClr val="4D4D4D"/>
                </a:solidFill>
                <a:effectLst/>
                <a:latin typeface="-apple-system"/>
              </a:rPr>
              <a:t>OS</a:t>
            </a:r>
            <a:r>
              <a:rPr lang="zh-CN" altLang="en-US" b="0" i="0" dirty="0">
                <a:solidFill>
                  <a:srgbClr val="4D4D4D"/>
                </a:solidFill>
                <a:effectLst/>
                <a:latin typeface="-apple-system"/>
              </a:rPr>
              <a:t>具有更好的并发性，提高</a:t>
            </a:r>
            <a:r>
              <a:rPr lang="en-US" altLang="zh-CN" b="0" i="0" dirty="0">
                <a:solidFill>
                  <a:srgbClr val="4D4D4D"/>
                </a:solidFill>
                <a:effectLst/>
                <a:latin typeface="-apple-system"/>
              </a:rPr>
              <a:t>CPU</a:t>
            </a:r>
            <a:r>
              <a:rPr lang="zh-CN" altLang="en-US" b="0" i="0" dirty="0">
                <a:solidFill>
                  <a:srgbClr val="4D4D4D"/>
                </a:solidFill>
                <a:effectLst/>
                <a:latin typeface="-apple-system"/>
              </a:rPr>
              <a:t>的利用率 。</a:t>
            </a:r>
          </a:p>
        </p:txBody>
      </p:sp>
    </p:spTree>
    <p:extLst>
      <p:ext uri="{BB962C8B-B14F-4D97-AF65-F5344CB8AC3E}">
        <p14:creationId xmlns:p14="http://schemas.microsoft.com/office/powerpoint/2010/main" val="7039473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050D8-E0E7-37BF-D318-F302B691CDD3}"/>
              </a:ext>
            </a:extLst>
          </p:cNvPr>
          <p:cNvSpPr>
            <a:spLocks noGrp="1"/>
          </p:cNvSpPr>
          <p:nvPr>
            <p:ph type="title"/>
          </p:nvPr>
        </p:nvSpPr>
        <p:spPr/>
        <p:txBody>
          <a:bodyPr/>
          <a:lstStyle/>
          <a:p>
            <a:r>
              <a:rPr lang="zh-CN" altLang="en-US" dirty="0"/>
              <a:t>进程调度的概念</a:t>
            </a:r>
          </a:p>
        </p:txBody>
      </p:sp>
      <p:pic>
        <p:nvPicPr>
          <p:cNvPr id="7" name="图片 6">
            <a:extLst>
              <a:ext uri="{FF2B5EF4-FFF2-40B4-BE49-F238E27FC236}">
                <a16:creationId xmlns:a16="http://schemas.microsoft.com/office/drawing/2014/main" id="{1B7CBB0B-F5F1-3244-81CA-1DB1F5753F06}"/>
              </a:ext>
            </a:extLst>
          </p:cNvPr>
          <p:cNvPicPr>
            <a:picLocks noChangeAspect="1"/>
          </p:cNvPicPr>
          <p:nvPr/>
        </p:nvPicPr>
        <p:blipFill>
          <a:blip r:embed="rId2"/>
          <a:stretch>
            <a:fillRect/>
          </a:stretch>
        </p:blipFill>
        <p:spPr>
          <a:xfrm>
            <a:off x="0" y="2259481"/>
            <a:ext cx="12192000" cy="1819195"/>
          </a:xfrm>
          <a:prstGeom prst="rect">
            <a:avLst/>
          </a:prstGeom>
        </p:spPr>
      </p:pic>
      <p:sp>
        <p:nvSpPr>
          <p:cNvPr id="8" name="文本框 7">
            <a:extLst>
              <a:ext uri="{FF2B5EF4-FFF2-40B4-BE49-F238E27FC236}">
                <a16:creationId xmlns:a16="http://schemas.microsoft.com/office/drawing/2014/main" id="{F6E19AAA-3AE2-C466-5C1D-39D589047408}"/>
              </a:ext>
            </a:extLst>
          </p:cNvPr>
          <p:cNvSpPr txBox="1"/>
          <p:nvPr/>
        </p:nvSpPr>
        <p:spPr>
          <a:xfrm>
            <a:off x="1124464" y="4732638"/>
            <a:ext cx="1826141" cy="584775"/>
          </a:xfrm>
          <a:prstGeom prst="rect">
            <a:avLst/>
          </a:prstGeom>
          <a:noFill/>
        </p:spPr>
        <p:txBody>
          <a:bodyPr wrap="none" rtlCol="0">
            <a:spAutoFit/>
          </a:bodyPr>
          <a:lstStyle/>
          <a:p>
            <a:r>
              <a:rPr lang="zh-CN" altLang="en-US" sz="3200" dirty="0">
                <a:solidFill>
                  <a:srgbClr val="00B050"/>
                </a:solidFill>
              </a:rPr>
              <a:t>调度算法</a:t>
            </a:r>
            <a:endParaRPr lang="zh-CN" altLang="en-US" sz="2400" dirty="0">
              <a:solidFill>
                <a:srgbClr val="00B050"/>
              </a:solidFill>
            </a:endParaRPr>
          </a:p>
        </p:txBody>
      </p:sp>
    </p:spTree>
    <p:extLst>
      <p:ext uri="{BB962C8B-B14F-4D97-AF65-F5344CB8AC3E}">
        <p14:creationId xmlns:p14="http://schemas.microsoft.com/office/powerpoint/2010/main" val="31493222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2E1195E-BE1F-4DAF-F363-2B5551FC227D}"/>
              </a:ext>
            </a:extLst>
          </p:cNvPr>
          <p:cNvPicPr>
            <a:picLocks noChangeAspect="1"/>
          </p:cNvPicPr>
          <p:nvPr/>
        </p:nvPicPr>
        <p:blipFill>
          <a:blip r:embed="rId2"/>
          <a:stretch>
            <a:fillRect/>
          </a:stretch>
        </p:blipFill>
        <p:spPr>
          <a:xfrm>
            <a:off x="846770" y="532904"/>
            <a:ext cx="9755327" cy="6326251"/>
          </a:xfrm>
          <a:prstGeom prst="rect">
            <a:avLst/>
          </a:prstGeom>
        </p:spPr>
      </p:pic>
    </p:spTree>
    <p:extLst>
      <p:ext uri="{BB962C8B-B14F-4D97-AF65-F5344CB8AC3E}">
        <p14:creationId xmlns:p14="http://schemas.microsoft.com/office/powerpoint/2010/main" val="1183355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CF8BD5-6B1E-A24B-6D9E-50793CBA68D0}"/>
              </a:ext>
            </a:extLst>
          </p:cNvPr>
          <p:cNvSpPr>
            <a:spLocks noGrp="1"/>
          </p:cNvSpPr>
          <p:nvPr>
            <p:ph type="title"/>
          </p:nvPr>
        </p:nvSpPr>
        <p:spPr/>
        <p:txBody>
          <a:bodyPr/>
          <a:lstStyle/>
          <a:p>
            <a:r>
              <a:rPr lang="zh-CN" altLang="en-US" dirty="0">
                <a:solidFill>
                  <a:srgbClr val="00B050"/>
                </a:solidFill>
              </a:rPr>
              <a:t>什么是进程？</a:t>
            </a:r>
          </a:p>
        </p:txBody>
      </p:sp>
      <p:pic>
        <p:nvPicPr>
          <p:cNvPr id="5" name="内容占位符 4">
            <a:extLst>
              <a:ext uri="{FF2B5EF4-FFF2-40B4-BE49-F238E27FC236}">
                <a16:creationId xmlns:a16="http://schemas.microsoft.com/office/drawing/2014/main" id="{E259D56C-0F82-D465-3195-2A4179E99ED7}"/>
              </a:ext>
            </a:extLst>
          </p:cNvPr>
          <p:cNvPicPr>
            <a:picLocks noGrp="1" noChangeAspect="1"/>
          </p:cNvPicPr>
          <p:nvPr>
            <p:ph idx="1"/>
          </p:nvPr>
        </p:nvPicPr>
        <p:blipFill>
          <a:blip r:embed="rId2"/>
          <a:stretch>
            <a:fillRect/>
          </a:stretch>
        </p:blipFill>
        <p:spPr>
          <a:xfrm>
            <a:off x="0" y="1661610"/>
            <a:ext cx="8328958" cy="3134851"/>
          </a:xfrm>
        </p:spPr>
      </p:pic>
      <p:pic>
        <p:nvPicPr>
          <p:cNvPr id="7" name="图片 6">
            <a:extLst>
              <a:ext uri="{FF2B5EF4-FFF2-40B4-BE49-F238E27FC236}">
                <a16:creationId xmlns:a16="http://schemas.microsoft.com/office/drawing/2014/main" id="{0F8E72BC-6746-1893-0244-ACF27D1A97EC}"/>
              </a:ext>
            </a:extLst>
          </p:cNvPr>
          <p:cNvPicPr>
            <a:picLocks noChangeAspect="1"/>
          </p:cNvPicPr>
          <p:nvPr/>
        </p:nvPicPr>
        <p:blipFill>
          <a:blip r:embed="rId3"/>
          <a:stretch>
            <a:fillRect/>
          </a:stretch>
        </p:blipFill>
        <p:spPr>
          <a:xfrm>
            <a:off x="4873641" y="279338"/>
            <a:ext cx="7155800" cy="4755292"/>
          </a:xfrm>
          <a:prstGeom prst="rect">
            <a:avLst/>
          </a:prstGeom>
        </p:spPr>
      </p:pic>
      <p:sp>
        <p:nvSpPr>
          <p:cNvPr id="8" name="文本框 7">
            <a:extLst>
              <a:ext uri="{FF2B5EF4-FFF2-40B4-BE49-F238E27FC236}">
                <a16:creationId xmlns:a16="http://schemas.microsoft.com/office/drawing/2014/main" id="{899A9CEE-ABEF-3205-2F6E-E9029306A8DA}"/>
              </a:ext>
            </a:extLst>
          </p:cNvPr>
          <p:cNvSpPr txBox="1"/>
          <p:nvPr/>
        </p:nvSpPr>
        <p:spPr>
          <a:xfrm>
            <a:off x="281353" y="5380893"/>
            <a:ext cx="6647974" cy="830997"/>
          </a:xfrm>
          <a:prstGeom prst="rect">
            <a:avLst/>
          </a:prstGeom>
          <a:noFill/>
        </p:spPr>
        <p:txBody>
          <a:bodyPr wrap="none" rtlCol="0">
            <a:spAutoFit/>
          </a:bodyPr>
          <a:lstStyle/>
          <a:p>
            <a:r>
              <a:rPr lang="zh-CN" altLang="en-US" sz="2400" dirty="0"/>
              <a:t>程序：是静态的，是存放在磁盘里的可执行文件</a:t>
            </a:r>
            <a:endParaRPr lang="en-US" altLang="zh-CN" sz="2400" dirty="0"/>
          </a:p>
          <a:p>
            <a:r>
              <a:rPr lang="zh-CN" altLang="en-US" sz="2400" dirty="0"/>
              <a:t>进程：是动态的，是程序的一次执行过程</a:t>
            </a:r>
            <a:endParaRPr lang="en-US" altLang="zh-CN" sz="2400" dirty="0"/>
          </a:p>
        </p:txBody>
      </p:sp>
    </p:spTree>
    <p:extLst>
      <p:ext uri="{BB962C8B-B14F-4D97-AF65-F5344CB8AC3E}">
        <p14:creationId xmlns:p14="http://schemas.microsoft.com/office/powerpoint/2010/main" val="15489601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8E4C4D99-E6F5-A1E8-1D9C-51F7B9965F70}"/>
              </a:ext>
            </a:extLst>
          </p:cNvPr>
          <p:cNvPicPr>
            <a:picLocks noGrp="1" noChangeAspect="1"/>
          </p:cNvPicPr>
          <p:nvPr>
            <p:ph idx="1"/>
          </p:nvPr>
        </p:nvPicPr>
        <p:blipFill>
          <a:blip r:embed="rId2"/>
          <a:stretch>
            <a:fillRect/>
          </a:stretch>
        </p:blipFill>
        <p:spPr>
          <a:xfrm>
            <a:off x="1343964" y="1007739"/>
            <a:ext cx="9153100" cy="4837005"/>
          </a:xfrm>
        </p:spPr>
      </p:pic>
    </p:spTree>
    <p:extLst>
      <p:ext uri="{BB962C8B-B14F-4D97-AF65-F5344CB8AC3E}">
        <p14:creationId xmlns:p14="http://schemas.microsoft.com/office/powerpoint/2010/main" val="26072898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1A0A65-DD75-5242-848E-68C67671AB92}"/>
              </a:ext>
            </a:extLst>
          </p:cNvPr>
          <p:cNvSpPr>
            <a:spLocks noGrp="1"/>
          </p:cNvSpPr>
          <p:nvPr>
            <p:ph type="title"/>
          </p:nvPr>
        </p:nvSpPr>
        <p:spPr>
          <a:xfrm>
            <a:off x="726989" y="-129145"/>
            <a:ext cx="10515600" cy="1325563"/>
          </a:xfrm>
        </p:spPr>
        <p:txBody>
          <a:bodyPr/>
          <a:lstStyle/>
          <a:p>
            <a:r>
              <a:rPr lang="zh-CN" altLang="en-US" dirty="0">
                <a:solidFill>
                  <a:srgbClr val="FF0000"/>
                </a:solidFill>
              </a:rPr>
              <a:t>调度算法的评价指标 </a:t>
            </a:r>
          </a:p>
        </p:txBody>
      </p:sp>
      <p:sp>
        <p:nvSpPr>
          <p:cNvPr id="3" name="内容占位符 2">
            <a:extLst>
              <a:ext uri="{FF2B5EF4-FFF2-40B4-BE49-F238E27FC236}">
                <a16:creationId xmlns:a16="http://schemas.microsoft.com/office/drawing/2014/main" id="{02A19333-8C18-7494-54A7-4034ABC6F4A2}"/>
              </a:ext>
            </a:extLst>
          </p:cNvPr>
          <p:cNvSpPr>
            <a:spLocks noGrp="1"/>
          </p:cNvSpPr>
          <p:nvPr>
            <p:ph idx="1"/>
          </p:nvPr>
        </p:nvSpPr>
        <p:spPr>
          <a:xfrm>
            <a:off x="679623" y="997722"/>
            <a:ext cx="11081951" cy="4351338"/>
          </a:xfrm>
        </p:spPr>
        <p:txBody>
          <a:bodyPr/>
          <a:lstStyle/>
          <a:p>
            <a:r>
              <a:rPr lang="en-US" altLang="zh-CN" dirty="0"/>
              <a:t>CPU</a:t>
            </a:r>
            <a:r>
              <a:rPr lang="zh-CN" altLang="en-US" dirty="0"/>
              <a:t>利用率 系统吞吐量 </a:t>
            </a:r>
            <a:endParaRPr lang="en-US" altLang="zh-CN" dirty="0"/>
          </a:p>
          <a:p>
            <a:r>
              <a:rPr lang="zh-CN" altLang="en-US" dirty="0"/>
              <a:t>等待时间 指进程处于等待处理机的时间之和</a:t>
            </a:r>
            <a:endParaRPr lang="en-US" altLang="zh-CN" dirty="0"/>
          </a:p>
          <a:p>
            <a:r>
              <a:rPr lang="zh-CN" altLang="en-US" dirty="0"/>
              <a:t>响应时间 指用户提交请求到系统首次产生相应所用的时间（分时）</a:t>
            </a:r>
            <a:endParaRPr lang="en-US" altLang="zh-CN" dirty="0"/>
          </a:p>
          <a:p>
            <a:r>
              <a:rPr lang="zh-CN" altLang="en-US" dirty="0"/>
              <a:t>周转时间</a:t>
            </a:r>
            <a:r>
              <a:rPr lang="en-US" altLang="zh-CN" dirty="0"/>
              <a:t>/</a:t>
            </a:r>
            <a:r>
              <a:rPr lang="zh-CN" altLang="en-US" dirty="0"/>
              <a:t>平均周转时间</a:t>
            </a:r>
            <a:r>
              <a:rPr lang="en-US" altLang="zh-CN" dirty="0"/>
              <a:t>/</a:t>
            </a:r>
            <a:r>
              <a:rPr lang="zh-CN" altLang="en-US" dirty="0"/>
              <a:t>带权周转时间</a:t>
            </a:r>
            <a:r>
              <a:rPr lang="en-US" altLang="zh-CN" dirty="0"/>
              <a:t>/</a:t>
            </a:r>
            <a:r>
              <a:rPr lang="zh-CN" altLang="en-US" dirty="0"/>
              <a:t>平均带权周转时间</a:t>
            </a:r>
          </a:p>
        </p:txBody>
      </p:sp>
      <p:pic>
        <p:nvPicPr>
          <p:cNvPr id="4" name="内容占位符 4">
            <a:extLst>
              <a:ext uri="{FF2B5EF4-FFF2-40B4-BE49-F238E27FC236}">
                <a16:creationId xmlns:a16="http://schemas.microsoft.com/office/drawing/2014/main" id="{875BF20C-6A0A-9C1C-DF11-E8AC6C707B4F}"/>
              </a:ext>
            </a:extLst>
          </p:cNvPr>
          <p:cNvPicPr>
            <a:picLocks noChangeAspect="1"/>
          </p:cNvPicPr>
          <p:nvPr/>
        </p:nvPicPr>
        <p:blipFill>
          <a:blip r:embed="rId2"/>
          <a:stretch>
            <a:fillRect/>
          </a:stretch>
        </p:blipFill>
        <p:spPr>
          <a:xfrm>
            <a:off x="474605" y="4143972"/>
            <a:ext cx="10954447" cy="2714028"/>
          </a:xfrm>
          <a:prstGeom prst="rect">
            <a:avLst/>
          </a:prstGeom>
        </p:spPr>
      </p:pic>
      <p:pic>
        <p:nvPicPr>
          <p:cNvPr id="6" name="图片 5">
            <a:extLst>
              <a:ext uri="{FF2B5EF4-FFF2-40B4-BE49-F238E27FC236}">
                <a16:creationId xmlns:a16="http://schemas.microsoft.com/office/drawing/2014/main" id="{260E43D9-CD1E-5503-03D3-DC8703CED16F}"/>
              </a:ext>
            </a:extLst>
          </p:cNvPr>
          <p:cNvPicPr>
            <a:picLocks noChangeAspect="1"/>
          </p:cNvPicPr>
          <p:nvPr/>
        </p:nvPicPr>
        <p:blipFill>
          <a:blip r:embed="rId3"/>
          <a:stretch>
            <a:fillRect/>
          </a:stretch>
        </p:blipFill>
        <p:spPr>
          <a:xfrm>
            <a:off x="153275" y="3401079"/>
            <a:ext cx="5505083" cy="503656"/>
          </a:xfrm>
          <a:prstGeom prst="rect">
            <a:avLst/>
          </a:prstGeom>
        </p:spPr>
      </p:pic>
      <p:pic>
        <p:nvPicPr>
          <p:cNvPr id="8" name="图片 7">
            <a:extLst>
              <a:ext uri="{FF2B5EF4-FFF2-40B4-BE49-F238E27FC236}">
                <a16:creationId xmlns:a16="http://schemas.microsoft.com/office/drawing/2014/main" id="{8A2EC8CE-8027-A81B-883C-7AFA503B5322}"/>
              </a:ext>
            </a:extLst>
          </p:cNvPr>
          <p:cNvPicPr>
            <a:picLocks noChangeAspect="1"/>
          </p:cNvPicPr>
          <p:nvPr/>
        </p:nvPicPr>
        <p:blipFill rotWithShape="1">
          <a:blip r:embed="rId4"/>
          <a:srcRect t="5998"/>
          <a:stretch/>
        </p:blipFill>
        <p:spPr>
          <a:xfrm>
            <a:off x="6361853" y="3188042"/>
            <a:ext cx="4580792" cy="926757"/>
          </a:xfrm>
          <a:prstGeom prst="rect">
            <a:avLst/>
          </a:prstGeom>
        </p:spPr>
      </p:pic>
    </p:spTree>
    <p:extLst>
      <p:ext uri="{BB962C8B-B14F-4D97-AF65-F5344CB8AC3E}">
        <p14:creationId xmlns:p14="http://schemas.microsoft.com/office/powerpoint/2010/main" val="1774792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98F2E828-7752-BBAA-B86C-FA0FEF29F971}"/>
              </a:ext>
            </a:extLst>
          </p:cNvPr>
          <p:cNvPicPr>
            <a:picLocks noGrp="1" noChangeAspect="1"/>
          </p:cNvPicPr>
          <p:nvPr>
            <p:ph idx="1"/>
          </p:nvPr>
        </p:nvPicPr>
        <p:blipFill>
          <a:blip r:embed="rId2"/>
          <a:stretch>
            <a:fillRect/>
          </a:stretch>
        </p:blipFill>
        <p:spPr>
          <a:xfrm>
            <a:off x="225579" y="490354"/>
            <a:ext cx="11603244" cy="6058727"/>
          </a:xfrm>
        </p:spPr>
      </p:pic>
    </p:spTree>
    <p:extLst>
      <p:ext uri="{BB962C8B-B14F-4D97-AF65-F5344CB8AC3E}">
        <p14:creationId xmlns:p14="http://schemas.microsoft.com/office/powerpoint/2010/main" val="33030000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62CF51-913F-B2DB-7B91-7DED1DAB4581}"/>
              </a:ext>
            </a:extLst>
          </p:cNvPr>
          <p:cNvSpPr>
            <a:spLocks noGrp="1"/>
          </p:cNvSpPr>
          <p:nvPr>
            <p:ph type="title"/>
          </p:nvPr>
        </p:nvSpPr>
        <p:spPr/>
        <p:txBody>
          <a:bodyPr/>
          <a:lstStyle/>
          <a:p>
            <a:r>
              <a:rPr lang="zh-CN" altLang="en-US" dirty="0">
                <a:solidFill>
                  <a:srgbClr val="FF0000"/>
                </a:solidFill>
              </a:rPr>
              <a:t>典型调度算法</a:t>
            </a:r>
          </a:p>
        </p:txBody>
      </p:sp>
      <p:pic>
        <p:nvPicPr>
          <p:cNvPr id="5" name="内容占位符 4">
            <a:extLst>
              <a:ext uri="{FF2B5EF4-FFF2-40B4-BE49-F238E27FC236}">
                <a16:creationId xmlns:a16="http://schemas.microsoft.com/office/drawing/2014/main" id="{EE781DFE-5581-6024-218A-90DE70CDC738}"/>
              </a:ext>
            </a:extLst>
          </p:cNvPr>
          <p:cNvPicPr>
            <a:picLocks noGrp="1" noChangeAspect="1"/>
          </p:cNvPicPr>
          <p:nvPr>
            <p:ph idx="1"/>
          </p:nvPr>
        </p:nvPicPr>
        <p:blipFill>
          <a:blip r:embed="rId2"/>
          <a:stretch>
            <a:fillRect/>
          </a:stretch>
        </p:blipFill>
        <p:spPr>
          <a:xfrm>
            <a:off x="1503774" y="1761458"/>
            <a:ext cx="9852086" cy="5096542"/>
          </a:xfrm>
        </p:spPr>
      </p:pic>
      <p:cxnSp>
        <p:nvCxnSpPr>
          <p:cNvPr id="4" name="直接连接符 3">
            <a:extLst>
              <a:ext uri="{FF2B5EF4-FFF2-40B4-BE49-F238E27FC236}">
                <a16:creationId xmlns:a16="http://schemas.microsoft.com/office/drawing/2014/main" id="{BA9022D4-5ABB-CAF9-4CEE-D72B233DA89F}"/>
              </a:ext>
            </a:extLst>
          </p:cNvPr>
          <p:cNvCxnSpPr/>
          <p:nvPr/>
        </p:nvCxnSpPr>
        <p:spPr>
          <a:xfrm>
            <a:off x="2796466" y="5734975"/>
            <a:ext cx="719979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EE23FA1F-BFA7-4493-E376-439D23BAD004}"/>
              </a:ext>
            </a:extLst>
          </p:cNvPr>
          <p:cNvSpPr txBox="1"/>
          <p:nvPr/>
        </p:nvSpPr>
        <p:spPr>
          <a:xfrm>
            <a:off x="4714043" y="3471169"/>
            <a:ext cx="3057247" cy="584775"/>
          </a:xfrm>
          <a:prstGeom prst="rect">
            <a:avLst/>
          </a:prstGeom>
          <a:noFill/>
        </p:spPr>
        <p:txBody>
          <a:bodyPr wrap="none" rtlCol="0">
            <a:spAutoFit/>
          </a:bodyPr>
          <a:lstStyle/>
          <a:p>
            <a:r>
              <a:rPr lang="zh-CN" altLang="en-US" sz="3200" dirty="0">
                <a:solidFill>
                  <a:srgbClr val="FF0000"/>
                </a:solidFill>
              </a:rPr>
              <a:t>时间大小的确定</a:t>
            </a:r>
          </a:p>
        </p:txBody>
      </p:sp>
    </p:spTree>
    <p:extLst>
      <p:ext uri="{BB962C8B-B14F-4D97-AF65-F5344CB8AC3E}">
        <p14:creationId xmlns:p14="http://schemas.microsoft.com/office/powerpoint/2010/main" val="38185672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E92AC9-B4E7-5BB8-50A0-E526C5A2CB61}"/>
              </a:ext>
            </a:extLst>
          </p:cNvPr>
          <p:cNvSpPr>
            <a:spLocks noGrp="1"/>
          </p:cNvSpPr>
          <p:nvPr>
            <p:ph type="title"/>
          </p:nvPr>
        </p:nvSpPr>
        <p:spPr>
          <a:xfrm>
            <a:off x="479854" y="0"/>
            <a:ext cx="10515600" cy="1325563"/>
          </a:xfrm>
        </p:spPr>
        <p:txBody>
          <a:bodyPr/>
          <a:lstStyle/>
          <a:p>
            <a:r>
              <a:rPr lang="zh-CN" altLang="en-US" dirty="0"/>
              <a:t>多级反馈队列调度</a:t>
            </a:r>
          </a:p>
        </p:txBody>
      </p:sp>
      <p:pic>
        <p:nvPicPr>
          <p:cNvPr id="5" name="内容占位符 4">
            <a:extLst>
              <a:ext uri="{FF2B5EF4-FFF2-40B4-BE49-F238E27FC236}">
                <a16:creationId xmlns:a16="http://schemas.microsoft.com/office/drawing/2014/main" id="{D282CBE2-A05C-1096-0712-51132C87B48C}"/>
              </a:ext>
            </a:extLst>
          </p:cNvPr>
          <p:cNvPicPr>
            <a:picLocks noGrp="1" noChangeAspect="1"/>
          </p:cNvPicPr>
          <p:nvPr>
            <p:ph idx="1"/>
          </p:nvPr>
        </p:nvPicPr>
        <p:blipFill>
          <a:blip r:embed="rId2"/>
          <a:stretch>
            <a:fillRect/>
          </a:stretch>
        </p:blipFill>
        <p:spPr>
          <a:xfrm>
            <a:off x="174914" y="1177684"/>
            <a:ext cx="11686459" cy="4958225"/>
          </a:xfrm>
        </p:spPr>
      </p:pic>
      <p:sp>
        <p:nvSpPr>
          <p:cNvPr id="6" name="文本框 5">
            <a:extLst>
              <a:ext uri="{FF2B5EF4-FFF2-40B4-BE49-F238E27FC236}">
                <a16:creationId xmlns:a16="http://schemas.microsoft.com/office/drawing/2014/main" id="{18783E11-752B-56A5-B911-36B6C08B88DC}"/>
              </a:ext>
            </a:extLst>
          </p:cNvPr>
          <p:cNvSpPr txBox="1"/>
          <p:nvPr/>
        </p:nvSpPr>
        <p:spPr>
          <a:xfrm flipH="1">
            <a:off x="317567" y="6264875"/>
            <a:ext cx="7912032" cy="461665"/>
          </a:xfrm>
          <a:prstGeom prst="rect">
            <a:avLst/>
          </a:prstGeom>
          <a:noFill/>
        </p:spPr>
        <p:txBody>
          <a:bodyPr wrap="square" rtlCol="0">
            <a:spAutoFit/>
          </a:bodyPr>
          <a:lstStyle/>
          <a:p>
            <a:r>
              <a:rPr lang="zh-CN" altLang="en-US" sz="2400" dirty="0"/>
              <a:t>间片要比第</a:t>
            </a:r>
            <a:r>
              <a:rPr lang="en-US" altLang="zh-CN" sz="2400" dirty="0" err="1"/>
              <a:t>i</a:t>
            </a:r>
            <a:r>
              <a:rPr lang="zh-CN" altLang="en-US" sz="2400" dirty="0"/>
              <a:t>个的时间片长一倍</a:t>
            </a:r>
          </a:p>
        </p:txBody>
      </p:sp>
    </p:spTree>
    <p:extLst>
      <p:ext uri="{BB962C8B-B14F-4D97-AF65-F5344CB8AC3E}">
        <p14:creationId xmlns:p14="http://schemas.microsoft.com/office/powerpoint/2010/main" val="28446889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9DF021FC-5225-2935-6645-CAB5ED01AEB5}"/>
              </a:ext>
            </a:extLst>
          </p:cNvPr>
          <p:cNvPicPr>
            <a:picLocks noGrp="1" noChangeAspect="1"/>
          </p:cNvPicPr>
          <p:nvPr>
            <p:ph idx="1"/>
          </p:nvPr>
        </p:nvPicPr>
        <p:blipFill>
          <a:blip r:embed="rId2"/>
          <a:stretch>
            <a:fillRect/>
          </a:stretch>
        </p:blipFill>
        <p:spPr>
          <a:xfrm>
            <a:off x="1214468" y="53180"/>
            <a:ext cx="9857186" cy="6804820"/>
          </a:xfrm>
        </p:spPr>
      </p:pic>
    </p:spTree>
    <p:extLst>
      <p:ext uri="{BB962C8B-B14F-4D97-AF65-F5344CB8AC3E}">
        <p14:creationId xmlns:p14="http://schemas.microsoft.com/office/powerpoint/2010/main" val="14563319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E15CFB-158A-0557-0A0E-BBB67415CC4B}"/>
              </a:ext>
            </a:extLst>
          </p:cNvPr>
          <p:cNvSpPr>
            <a:spLocks noGrp="1"/>
          </p:cNvSpPr>
          <p:nvPr>
            <p:ph type="title"/>
          </p:nvPr>
        </p:nvSpPr>
        <p:spPr/>
        <p:txBody>
          <a:bodyPr/>
          <a:lstStyle/>
          <a:p>
            <a:r>
              <a:rPr lang="zh-CN" altLang="en-US" dirty="0">
                <a:solidFill>
                  <a:srgbClr val="FF0000"/>
                </a:solidFill>
              </a:rPr>
              <a:t>优点</a:t>
            </a:r>
          </a:p>
        </p:txBody>
      </p:sp>
      <p:sp>
        <p:nvSpPr>
          <p:cNvPr id="3" name="内容占位符 2">
            <a:extLst>
              <a:ext uri="{FF2B5EF4-FFF2-40B4-BE49-F238E27FC236}">
                <a16:creationId xmlns:a16="http://schemas.microsoft.com/office/drawing/2014/main" id="{AE92F923-B7D7-82B2-8DBB-025F93AE0BF1}"/>
              </a:ext>
            </a:extLst>
          </p:cNvPr>
          <p:cNvSpPr>
            <a:spLocks noGrp="1"/>
          </p:cNvSpPr>
          <p:nvPr>
            <p:ph idx="1"/>
          </p:nvPr>
        </p:nvSpPr>
        <p:spPr>
          <a:xfrm>
            <a:off x="801129" y="1825625"/>
            <a:ext cx="10515600" cy="4351338"/>
          </a:xfrm>
        </p:spPr>
        <p:txBody>
          <a:bodyPr/>
          <a:lstStyle/>
          <a:p>
            <a:r>
              <a:rPr lang="zh-CN" altLang="en-US" dirty="0"/>
              <a:t>提高系统吞吐量且缩短平均周转时间，照顾短进程</a:t>
            </a:r>
            <a:endParaRPr lang="en-US" altLang="zh-CN" dirty="0"/>
          </a:p>
          <a:p>
            <a:r>
              <a:rPr lang="zh-CN" altLang="en-US" dirty="0"/>
              <a:t>不必是事先估计进程的执行时间</a:t>
            </a:r>
            <a:endParaRPr lang="en-US" altLang="zh-CN" dirty="0"/>
          </a:p>
          <a:p>
            <a:r>
              <a:rPr lang="zh-CN" altLang="en-US" dirty="0"/>
              <a:t>对于短进程，响应快，在前几个队列中就能完成，周转时间短</a:t>
            </a:r>
            <a:endParaRPr lang="en-US" altLang="zh-CN" dirty="0"/>
          </a:p>
          <a:p>
            <a:r>
              <a:rPr lang="zh-CN" altLang="en-US" dirty="0"/>
              <a:t>对于长进程，依次在多级队列中运行，用户不必担心长期得不到处理</a:t>
            </a:r>
          </a:p>
        </p:txBody>
      </p:sp>
    </p:spTree>
    <p:extLst>
      <p:ext uri="{BB962C8B-B14F-4D97-AF65-F5344CB8AC3E}">
        <p14:creationId xmlns:p14="http://schemas.microsoft.com/office/powerpoint/2010/main" val="42665573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0B26E-1F3A-43AD-2C0B-C0DB151AE653}"/>
              </a:ext>
            </a:extLst>
          </p:cNvPr>
          <p:cNvSpPr>
            <a:spLocks noGrp="1"/>
          </p:cNvSpPr>
          <p:nvPr>
            <p:ph type="title"/>
          </p:nvPr>
        </p:nvSpPr>
        <p:spPr/>
        <p:txBody>
          <a:bodyPr/>
          <a:lstStyle/>
          <a:p>
            <a:r>
              <a:rPr lang="zh-CN" altLang="en-US" dirty="0"/>
              <a:t>真题</a:t>
            </a:r>
          </a:p>
        </p:txBody>
      </p:sp>
      <p:sp>
        <p:nvSpPr>
          <p:cNvPr id="3" name="内容占位符 2">
            <a:extLst>
              <a:ext uri="{FF2B5EF4-FFF2-40B4-BE49-F238E27FC236}">
                <a16:creationId xmlns:a16="http://schemas.microsoft.com/office/drawing/2014/main" id="{2F673684-9B1F-7A89-D925-9BE0E6049339}"/>
              </a:ext>
            </a:extLst>
          </p:cNvPr>
          <p:cNvSpPr>
            <a:spLocks noGrp="1"/>
          </p:cNvSpPr>
          <p:nvPr>
            <p:ph idx="1"/>
          </p:nvPr>
        </p:nvSpPr>
        <p:spPr>
          <a:xfrm>
            <a:off x="864833" y="1825625"/>
            <a:ext cx="10515600" cy="4351338"/>
          </a:xfrm>
        </p:spPr>
        <p:txBody>
          <a:bodyPr/>
          <a:lstStyle/>
          <a:p>
            <a:r>
              <a:rPr lang="en-US" altLang="zh-CN" dirty="0"/>
              <a:t>2013.7 </a:t>
            </a:r>
            <a:r>
              <a:rPr lang="zh-CN" altLang="en-US" dirty="0"/>
              <a:t>多级反馈队列调度的作用及举例</a:t>
            </a:r>
            <a:endParaRPr lang="en-US" altLang="zh-CN" dirty="0"/>
          </a:p>
          <a:p>
            <a:r>
              <a:rPr lang="en-US" altLang="zh-CN" dirty="0">
                <a:solidFill>
                  <a:srgbClr val="FF0000"/>
                </a:solidFill>
              </a:rPr>
              <a:t>2014.6 </a:t>
            </a:r>
            <a:r>
              <a:rPr lang="zh-CN" altLang="en-US" dirty="0">
                <a:solidFill>
                  <a:srgbClr val="FF0000"/>
                </a:solidFill>
              </a:rPr>
              <a:t>选择调度方式和算法的准则，并举例</a:t>
            </a:r>
            <a:endParaRPr lang="en-US" altLang="zh-CN" dirty="0">
              <a:solidFill>
                <a:srgbClr val="FF0000"/>
              </a:solidFill>
            </a:endParaRPr>
          </a:p>
          <a:p>
            <a:r>
              <a:rPr lang="en-US" altLang="zh-CN" dirty="0"/>
              <a:t>2015.9 </a:t>
            </a:r>
            <a:r>
              <a:rPr lang="zh-CN" altLang="en-US" dirty="0"/>
              <a:t>基于时间片的轮转调度算法原理</a:t>
            </a:r>
            <a:endParaRPr lang="en-US" altLang="zh-CN" dirty="0"/>
          </a:p>
          <a:p>
            <a:r>
              <a:rPr lang="en-US" altLang="zh-CN" dirty="0"/>
              <a:t>2016.7 </a:t>
            </a:r>
            <a:r>
              <a:rPr lang="zh-CN" altLang="en-US" dirty="0"/>
              <a:t>多道批处理系统下进程调度计算</a:t>
            </a:r>
            <a:endParaRPr lang="en-US" altLang="zh-CN" dirty="0"/>
          </a:p>
          <a:p>
            <a:r>
              <a:rPr lang="en-US" altLang="zh-CN" dirty="0"/>
              <a:t>2018.1 </a:t>
            </a:r>
            <a:r>
              <a:rPr lang="zh-CN" altLang="en-US" dirty="0"/>
              <a:t>动态优先权</a:t>
            </a:r>
            <a:endParaRPr lang="en-US" altLang="zh-CN" dirty="0"/>
          </a:p>
          <a:p>
            <a:r>
              <a:rPr lang="en-US" altLang="zh-CN" dirty="0"/>
              <a:t>2019.2 </a:t>
            </a:r>
            <a:r>
              <a:rPr lang="zh-CN" altLang="en-US" dirty="0"/>
              <a:t>调度算法</a:t>
            </a:r>
            <a:endParaRPr lang="en-US" altLang="zh-CN" dirty="0"/>
          </a:p>
          <a:p>
            <a:r>
              <a:rPr lang="en-US" altLang="zh-CN" dirty="0"/>
              <a:t>2020.1 </a:t>
            </a:r>
            <a:r>
              <a:rPr lang="zh-CN" altLang="en-US" dirty="0"/>
              <a:t>选择使作业平均周转时间最短的调度算法</a:t>
            </a:r>
            <a:endParaRPr lang="en-US" altLang="zh-CN" dirty="0"/>
          </a:p>
          <a:p>
            <a:pPr marL="0" indent="0">
              <a:buNone/>
            </a:pPr>
            <a:endParaRPr lang="en-US" altLang="zh-CN" dirty="0"/>
          </a:p>
        </p:txBody>
      </p:sp>
    </p:spTree>
    <p:extLst>
      <p:ext uri="{BB962C8B-B14F-4D97-AF65-F5344CB8AC3E}">
        <p14:creationId xmlns:p14="http://schemas.microsoft.com/office/powerpoint/2010/main" val="189145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EFFD9E-753D-515E-E3BC-F201EB6CCAB6}"/>
              </a:ext>
            </a:extLst>
          </p:cNvPr>
          <p:cNvSpPr>
            <a:spLocks noGrp="1"/>
          </p:cNvSpPr>
          <p:nvPr>
            <p:ph type="title"/>
          </p:nvPr>
        </p:nvSpPr>
        <p:spPr/>
        <p:txBody>
          <a:bodyPr/>
          <a:lstStyle/>
          <a:p>
            <a:r>
              <a:rPr lang="zh-CN" altLang="en-US" dirty="0">
                <a:solidFill>
                  <a:srgbClr val="FF0000"/>
                </a:solidFill>
              </a:rPr>
              <a:t>练习</a:t>
            </a:r>
          </a:p>
        </p:txBody>
      </p:sp>
      <p:sp>
        <p:nvSpPr>
          <p:cNvPr id="3" name="内容占位符 2">
            <a:extLst>
              <a:ext uri="{FF2B5EF4-FFF2-40B4-BE49-F238E27FC236}">
                <a16:creationId xmlns:a16="http://schemas.microsoft.com/office/drawing/2014/main" id="{943C1644-5C5C-A0F2-6915-6485F023E066}"/>
              </a:ext>
            </a:extLst>
          </p:cNvPr>
          <p:cNvSpPr>
            <a:spLocks noGrp="1"/>
          </p:cNvSpPr>
          <p:nvPr>
            <p:ph idx="1"/>
          </p:nvPr>
        </p:nvSpPr>
        <p:spPr>
          <a:xfrm>
            <a:off x="541637" y="1825625"/>
            <a:ext cx="10777151" cy="4847024"/>
          </a:xfrm>
        </p:spPr>
        <p:txBody>
          <a:bodyPr/>
          <a:lstStyle/>
          <a:p>
            <a:r>
              <a:rPr lang="en-US" altLang="zh-CN" dirty="0"/>
              <a:t>1.</a:t>
            </a:r>
            <a:r>
              <a:rPr lang="zh-CN" altLang="en-US" dirty="0"/>
              <a:t>处理机调度算法的共同目标是什么？批处理系统的调度目标又是什么？</a:t>
            </a:r>
            <a:endParaRPr lang="en-US" altLang="zh-CN" dirty="0"/>
          </a:p>
          <a:p>
            <a:r>
              <a:rPr lang="en-US" altLang="zh-CN" dirty="0"/>
              <a:t>2.</a:t>
            </a:r>
            <a:r>
              <a:rPr lang="zh-CN" altLang="en-US" dirty="0"/>
              <a:t>为什么要引入高响应比优先调度算法？他有何优点？</a:t>
            </a:r>
            <a:endParaRPr lang="en-US" altLang="zh-CN" dirty="0"/>
          </a:p>
          <a:p>
            <a:r>
              <a:rPr lang="en-US" altLang="zh-CN" dirty="0"/>
              <a:t>3.</a:t>
            </a:r>
            <a:r>
              <a:rPr lang="zh-CN" altLang="en-US" dirty="0"/>
              <a:t>在抢占调度方式中，抢占的原则是什么</a:t>
            </a:r>
            <a:r>
              <a:rPr lang="en-US" altLang="zh-CN" dirty="0"/>
              <a:t>?</a:t>
            </a:r>
          </a:p>
          <a:p>
            <a:r>
              <a:rPr lang="en-US" altLang="zh-CN" dirty="0">
                <a:solidFill>
                  <a:srgbClr val="FF0000"/>
                </a:solidFill>
              </a:rPr>
              <a:t>4.</a:t>
            </a:r>
            <a:r>
              <a:rPr lang="zh-CN" altLang="en-US" dirty="0">
                <a:solidFill>
                  <a:srgbClr val="FF0000"/>
                </a:solidFill>
              </a:rPr>
              <a:t>在选择调度方式和调度算法时，应遵循的准则是什么？</a:t>
            </a:r>
            <a:endParaRPr lang="en-US" altLang="zh-CN" dirty="0">
              <a:solidFill>
                <a:srgbClr val="FF0000"/>
              </a:solidFill>
            </a:endParaRPr>
          </a:p>
          <a:p>
            <a:r>
              <a:rPr lang="en-US" altLang="zh-CN" dirty="0"/>
              <a:t>5.</a:t>
            </a:r>
            <a:r>
              <a:rPr lang="zh-CN" altLang="en-US" dirty="0"/>
              <a:t>在批处理系统，分时，实时 系统中，各采用哪几种调度算法。</a:t>
            </a:r>
            <a:endParaRPr lang="en-US" altLang="zh-CN" dirty="0"/>
          </a:p>
          <a:p>
            <a:r>
              <a:rPr lang="en-US" altLang="zh-CN" dirty="0"/>
              <a:t>6.</a:t>
            </a:r>
            <a:r>
              <a:rPr lang="zh-CN" altLang="en-US" dirty="0"/>
              <a:t>试比较</a:t>
            </a:r>
            <a:r>
              <a:rPr lang="en-US" altLang="zh-CN" dirty="0"/>
              <a:t>FCFS</a:t>
            </a:r>
            <a:r>
              <a:rPr lang="zh-CN" altLang="en-US" dirty="0"/>
              <a:t>和</a:t>
            </a:r>
            <a:r>
              <a:rPr lang="en-US" altLang="zh-CN" dirty="0"/>
              <a:t>SJF </a:t>
            </a:r>
            <a:r>
              <a:rPr lang="zh-CN" altLang="en-US" dirty="0"/>
              <a:t>两种进程调度算法。</a:t>
            </a:r>
            <a:endParaRPr lang="en-US" altLang="zh-CN" dirty="0"/>
          </a:p>
          <a:p>
            <a:r>
              <a:rPr lang="en-US" altLang="zh-CN" dirty="0"/>
              <a:t>7.</a:t>
            </a:r>
            <a:r>
              <a:rPr lang="zh-CN" altLang="en-US" dirty="0"/>
              <a:t>在时间片轮转算法中，应如何确定时间片的大小？</a:t>
            </a:r>
            <a:endParaRPr lang="en-US" altLang="zh-CN" dirty="0"/>
          </a:p>
          <a:p>
            <a:r>
              <a:rPr lang="en-US" altLang="zh-CN" dirty="0"/>
              <a:t>8.</a:t>
            </a:r>
            <a:r>
              <a:rPr lang="zh-CN" altLang="en-US" dirty="0"/>
              <a:t>为什么说多级反馈队列调度算法能较好地满足各方面用户的需要</a:t>
            </a:r>
          </a:p>
        </p:txBody>
      </p:sp>
    </p:spTree>
    <p:extLst>
      <p:ext uri="{BB962C8B-B14F-4D97-AF65-F5344CB8AC3E}">
        <p14:creationId xmlns:p14="http://schemas.microsoft.com/office/powerpoint/2010/main" val="24067500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5CD936D-4BC0-E645-2AF3-8D37C8C9FDAC}"/>
              </a:ext>
            </a:extLst>
          </p:cNvPr>
          <p:cNvSpPr>
            <a:spLocks noGrp="1"/>
          </p:cNvSpPr>
          <p:nvPr>
            <p:ph idx="1"/>
          </p:nvPr>
        </p:nvSpPr>
        <p:spPr>
          <a:xfrm>
            <a:off x="1" y="135923"/>
            <a:ext cx="11813058" cy="6882715"/>
          </a:xfrm>
        </p:spPr>
        <p:txBody>
          <a:bodyPr>
            <a:normAutofit/>
          </a:bodyPr>
          <a:lstStyle/>
          <a:p>
            <a:r>
              <a:rPr lang="en-US" altLang="zh-CN" dirty="0"/>
              <a:t>1.</a:t>
            </a:r>
            <a:r>
              <a:rPr lang="zh-CN" altLang="en-US" dirty="0"/>
              <a:t>处理机调度算法的共同目标：资源利用率、公平性、平衡性、策略强制执行。批处理系统的调度目标：平均周转时间短、系统吞吐量高、处理机利用率高</a:t>
            </a:r>
            <a:endParaRPr lang="en-US" altLang="zh-CN" dirty="0"/>
          </a:p>
          <a:p>
            <a:r>
              <a:rPr lang="en-US" altLang="zh-CN" dirty="0"/>
              <a:t>2.</a:t>
            </a:r>
            <a:r>
              <a:rPr lang="zh-CN" altLang="en-US" dirty="0"/>
              <a:t>在批处理系统中，先来先服务算法（</a:t>
            </a:r>
            <a:r>
              <a:rPr lang="en-US" altLang="zh-CN" dirty="0"/>
              <a:t>FCFS</a:t>
            </a:r>
            <a:r>
              <a:rPr lang="zh-CN" altLang="en-US" dirty="0"/>
              <a:t>）所考虑的只是作业的等待时间，而忽视了作业运行时间。而短作业优先算法（</a:t>
            </a:r>
            <a:r>
              <a:rPr lang="en-US" altLang="zh-CN" dirty="0"/>
              <a:t>SJF</a:t>
            </a:r>
            <a:r>
              <a:rPr lang="zh-CN" altLang="en-US" dirty="0"/>
              <a:t>）正好与之相反，只考虑作业运行时间，而忽视了作业等待时间。高响应比优先调度算法则是既考虑了作业等待时间，又考虑作业运行时间的调度算法，因此既照顾了短作业，又不致使长作业的等待时间过长，从而改善了处理机调度的性能。</a:t>
            </a:r>
            <a:endParaRPr lang="en-US" altLang="zh-CN" dirty="0"/>
          </a:p>
          <a:p>
            <a:r>
              <a:rPr lang="en-US" altLang="zh-CN" dirty="0"/>
              <a:t>3.</a:t>
            </a:r>
            <a:r>
              <a:rPr lang="zh-CN" altLang="en-US" b="0" i="0" dirty="0">
                <a:solidFill>
                  <a:srgbClr val="4D4D4D"/>
                </a:solidFill>
                <a:effectLst/>
                <a:latin typeface="-apple-system"/>
              </a:rPr>
              <a:t>优先权原则、短进程优先原则、时间片原则</a:t>
            </a:r>
            <a:endParaRPr lang="en-US" altLang="zh-CN" b="0" i="0" dirty="0">
              <a:solidFill>
                <a:srgbClr val="4D4D4D"/>
              </a:solidFill>
              <a:effectLst/>
              <a:latin typeface="-apple-system"/>
            </a:endParaRPr>
          </a:p>
          <a:p>
            <a:r>
              <a:rPr lang="en-US" altLang="zh-CN" dirty="0">
                <a:solidFill>
                  <a:srgbClr val="4D4D4D"/>
                </a:solidFill>
                <a:latin typeface="-apple-system"/>
              </a:rPr>
              <a:t>4.</a:t>
            </a:r>
            <a:r>
              <a:rPr lang="zh-CN" altLang="en-US" dirty="0">
                <a:solidFill>
                  <a:srgbClr val="4D4D4D"/>
                </a:solidFill>
                <a:latin typeface="-apple-system"/>
              </a:rPr>
              <a:t>略</a:t>
            </a:r>
            <a:endParaRPr lang="en-US" altLang="zh-CN" dirty="0">
              <a:solidFill>
                <a:srgbClr val="4D4D4D"/>
              </a:solidFill>
              <a:latin typeface="-apple-system"/>
            </a:endParaRPr>
          </a:p>
          <a:p>
            <a:r>
              <a:rPr lang="en-US" altLang="zh-CN" dirty="0">
                <a:solidFill>
                  <a:srgbClr val="4D4D4D"/>
                </a:solidFill>
                <a:latin typeface="-apple-system"/>
              </a:rPr>
              <a:t>5.</a:t>
            </a:r>
            <a:r>
              <a:rPr lang="zh-CN" altLang="en-US" b="0" i="0" dirty="0">
                <a:solidFill>
                  <a:srgbClr val="4D4D4D"/>
                </a:solidFill>
                <a:effectLst/>
                <a:latin typeface="-apple-system"/>
              </a:rPr>
              <a:t>批处理系统常用调度算法：先来先服务；短作业优先；最短剩余时间优先；</a:t>
            </a:r>
            <a:r>
              <a:rPr lang="zh-CN" altLang="en-US" dirty="0">
                <a:solidFill>
                  <a:srgbClr val="4D4D4D"/>
                </a:solidFill>
                <a:latin typeface="-apple-system"/>
              </a:rPr>
              <a:t>高响应比</a:t>
            </a:r>
            <a:r>
              <a:rPr lang="zh-CN" altLang="en-US" b="0" i="0" dirty="0">
                <a:solidFill>
                  <a:srgbClr val="4D4D4D"/>
                </a:solidFill>
                <a:effectLst/>
                <a:latin typeface="-apple-system"/>
              </a:rPr>
              <a:t>优先</a:t>
            </a:r>
            <a:br>
              <a:rPr lang="zh-CN" altLang="en-US" dirty="0"/>
            </a:br>
            <a:r>
              <a:rPr lang="zh-CN" altLang="en-US" b="0" i="0" dirty="0">
                <a:solidFill>
                  <a:srgbClr val="4D4D4D"/>
                </a:solidFill>
                <a:effectLst/>
                <a:latin typeface="-apple-system"/>
              </a:rPr>
              <a:t>分时系统调度算法：时间片轮转调度，优先级调度，多级反馈队列调度</a:t>
            </a:r>
            <a:br>
              <a:rPr lang="zh-CN" altLang="en-US" dirty="0"/>
            </a:br>
            <a:r>
              <a:rPr lang="zh-CN" altLang="en-US" b="0" i="0" dirty="0">
                <a:solidFill>
                  <a:srgbClr val="4D4D4D"/>
                </a:solidFill>
                <a:effectLst/>
                <a:latin typeface="-apple-system"/>
              </a:rPr>
              <a:t>实时系统调度算法：最早截至时间优先，最低松弛度优先</a:t>
            </a:r>
            <a:endParaRPr lang="zh-CN" altLang="en-US" dirty="0"/>
          </a:p>
        </p:txBody>
      </p:sp>
    </p:spTree>
    <p:extLst>
      <p:ext uri="{BB962C8B-B14F-4D97-AF65-F5344CB8AC3E}">
        <p14:creationId xmlns:p14="http://schemas.microsoft.com/office/powerpoint/2010/main" val="3169710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9278C4-D93B-9F70-6652-5B6B2D9E05B7}"/>
              </a:ext>
            </a:extLst>
          </p:cNvPr>
          <p:cNvSpPr>
            <a:spLocks noGrp="1"/>
          </p:cNvSpPr>
          <p:nvPr>
            <p:ph type="title"/>
          </p:nvPr>
        </p:nvSpPr>
        <p:spPr>
          <a:xfrm>
            <a:off x="183292" y="0"/>
            <a:ext cx="10515600" cy="1325563"/>
          </a:xfrm>
        </p:spPr>
        <p:txBody>
          <a:bodyPr/>
          <a:lstStyle/>
          <a:p>
            <a:r>
              <a:rPr lang="zh-CN" altLang="en-US" dirty="0"/>
              <a:t>进程的属性</a:t>
            </a:r>
          </a:p>
        </p:txBody>
      </p:sp>
      <p:pic>
        <p:nvPicPr>
          <p:cNvPr id="9" name="图片 8">
            <a:extLst>
              <a:ext uri="{FF2B5EF4-FFF2-40B4-BE49-F238E27FC236}">
                <a16:creationId xmlns:a16="http://schemas.microsoft.com/office/drawing/2014/main" id="{122812B0-EBE0-EFD7-E163-CEA335CB919E}"/>
              </a:ext>
            </a:extLst>
          </p:cNvPr>
          <p:cNvPicPr>
            <a:picLocks noChangeAspect="1"/>
          </p:cNvPicPr>
          <p:nvPr/>
        </p:nvPicPr>
        <p:blipFill>
          <a:blip r:embed="rId2"/>
          <a:stretch>
            <a:fillRect/>
          </a:stretch>
        </p:blipFill>
        <p:spPr>
          <a:xfrm>
            <a:off x="240965" y="1019998"/>
            <a:ext cx="9174884" cy="3936890"/>
          </a:xfrm>
          <a:prstGeom prst="rect">
            <a:avLst/>
          </a:prstGeom>
        </p:spPr>
      </p:pic>
      <p:sp>
        <p:nvSpPr>
          <p:cNvPr id="10" name="文本框 9">
            <a:extLst>
              <a:ext uri="{FF2B5EF4-FFF2-40B4-BE49-F238E27FC236}">
                <a16:creationId xmlns:a16="http://schemas.microsoft.com/office/drawing/2014/main" id="{237401B1-E021-DE11-A0DA-B4A49140696A}"/>
              </a:ext>
            </a:extLst>
          </p:cNvPr>
          <p:cNvSpPr txBox="1"/>
          <p:nvPr/>
        </p:nvSpPr>
        <p:spPr>
          <a:xfrm>
            <a:off x="601678" y="5022327"/>
            <a:ext cx="11590322" cy="1569660"/>
          </a:xfrm>
          <a:prstGeom prst="rect">
            <a:avLst/>
          </a:prstGeom>
          <a:noFill/>
        </p:spPr>
        <p:txBody>
          <a:bodyPr wrap="square" rtlCol="0">
            <a:spAutoFit/>
          </a:bodyPr>
          <a:lstStyle/>
          <a:p>
            <a:r>
              <a:rPr lang="zh-CN" altLang="en-US" sz="2400" dirty="0"/>
              <a:t>操作系统要记录</a:t>
            </a:r>
            <a:r>
              <a:rPr lang="en-US" altLang="zh-CN" sz="2400" dirty="0"/>
              <a:t>PID</a:t>
            </a:r>
            <a:r>
              <a:rPr lang="zh-CN" altLang="en-US" sz="2400" dirty="0"/>
              <a:t>，进程的所属用户</a:t>
            </a:r>
            <a:endParaRPr lang="en-US" altLang="zh-CN" sz="2400" dirty="0"/>
          </a:p>
          <a:p>
            <a:r>
              <a:rPr lang="zh-CN" altLang="en-US" sz="2400" dirty="0"/>
              <a:t>还要记录进程分配了哪些资源，例如：分配多少内存，</a:t>
            </a:r>
            <a:r>
              <a:rPr lang="en-US" altLang="zh-CN" sz="2400" dirty="0"/>
              <a:t>IO</a:t>
            </a:r>
            <a:r>
              <a:rPr lang="zh-CN" altLang="en-US" sz="2400" dirty="0"/>
              <a:t>读写情况</a:t>
            </a:r>
            <a:endParaRPr lang="en-US" altLang="zh-CN" sz="2400" dirty="0"/>
          </a:p>
          <a:p>
            <a:r>
              <a:rPr lang="zh-CN" altLang="en-US" sz="2400" dirty="0"/>
              <a:t>还要记录进程的运行情况，例如：</a:t>
            </a:r>
            <a:r>
              <a:rPr lang="en-US" altLang="zh-CN" sz="2400" dirty="0"/>
              <a:t>CPU</a:t>
            </a:r>
            <a:r>
              <a:rPr lang="zh-CN" altLang="en-US" sz="2400" dirty="0"/>
              <a:t>使用时间，磁盘使用情况</a:t>
            </a:r>
            <a:endParaRPr lang="en-US" altLang="zh-CN" sz="2400" dirty="0"/>
          </a:p>
          <a:p>
            <a:r>
              <a:rPr lang="zh-CN" altLang="en-US" sz="2400" dirty="0"/>
              <a:t>等等</a:t>
            </a:r>
            <a:r>
              <a:rPr lang="en-US" altLang="zh-CN" sz="2400" dirty="0"/>
              <a:t> </a:t>
            </a:r>
            <a:r>
              <a:rPr lang="zh-CN" altLang="en-US" sz="2400" dirty="0"/>
              <a:t>这些信息都被保存在一个数据结构</a:t>
            </a:r>
            <a:r>
              <a:rPr lang="en-US" altLang="zh-CN" sz="2400" dirty="0"/>
              <a:t>——</a:t>
            </a:r>
            <a:r>
              <a:rPr lang="zh-CN" altLang="en-US" sz="2400" dirty="0"/>
              <a:t>进程控制块中，即进程控制块中</a:t>
            </a:r>
            <a:r>
              <a:rPr lang="zh-CN" altLang="en-US" sz="2000" dirty="0"/>
              <a:t>。</a:t>
            </a:r>
          </a:p>
        </p:txBody>
      </p:sp>
    </p:spTree>
    <p:extLst>
      <p:ext uri="{BB962C8B-B14F-4D97-AF65-F5344CB8AC3E}">
        <p14:creationId xmlns:p14="http://schemas.microsoft.com/office/powerpoint/2010/main" val="40307149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B7A7F21-7A9B-2EEC-30E1-CFA076620775}"/>
              </a:ext>
            </a:extLst>
          </p:cNvPr>
          <p:cNvSpPr>
            <a:spLocks noGrp="1"/>
          </p:cNvSpPr>
          <p:nvPr>
            <p:ph idx="1"/>
          </p:nvPr>
        </p:nvSpPr>
        <p:spPr>
          <a:xfrm>
            <a:off x="838200" y="0"/>
            <a:ext cx="10515600" cy="6857999"/>
          </a:xfrm>
        </p:spPr>
        <p:txBody>
          <a:bodyPr>
            <a:normAutofit fontScale="92500"/>
          </a:bodyPr>
          <a:lstStyle/>
          <a:p>
            <a:r>
              <a:rPr lang="en-US" altLang="zh-CN" dirty="0"/>
              <a:t>6.</a:t>
            </a:r>
            <a:r>
              <a:rPr lang="zh-CN" altLang="en-US" dirty="0"/>
              <a:t>相同：两种调度算法都可用于作业调度与进程调度。</a:t>
            </a:r>
            <a:endParaRPr lang="en-US" altLang="zh-CN" dirty="0"/>
          </a:p>
          <a:p>
            <a:pPr marL="0" indent="0">
              <a:buNone/>
            </a:pPr>
            <a:r>
              <a:rPr lang="zh-CN" altLang="en-US" dirty="0"/>
              <a:t>不同点：</a:t>
            </a:r>
            <a:r>
              <a:rPr lang="en-US" altLang="zh-CN" dirty="0"/>
              <a:t>FCFS</a:t>
            </a:r>
            <a:r>
              <a:rPr lang="zh-CN" altLang="en-US" dirty="0"/>
              <a:t>调度算法每次都从后备队列中选择一个或多个最先进入该队列的作业，将它们调入内存、分配资源、创建进程、插入到就绪队列。该算法有利于长作业长进程，不利于短作业短进程。</a:t>
            </a:r>
            <a:r>
              <a:rPr lang="en-US" altLang="zh-CN" dirty="0"/>
              <a:t>SJF</a:t>
            </a:r>
            <a:r>
              <a:rPr lang="zh-CN" altLang="en-US" dirty="0"/>
              <a:t>算法每次调度都从后备队列中选择一个或若干个运行时间最短的作业，调入内存中运行。该算法有利于短作业短进程，不利于长作业长进程，并且可能会出现饥饿现象。</a:t>
            </a:r>
            <a:endParaRPr lang="en-US" altLang="zh-CN" dirty="0"/>
          </a:p>
          <a:p>
            <a:r>
              <a:rPr lang="en-US" altLang="zh-CN" dirty="0"/>
              <a:t>7.</a:t>
            </a:r>
            <a:r>
              <a:rPr lang="zh-CN" altLang="en-US" b="0" i="0" dirty="0">
                <a:solidFill>
                  <a:srgbClr val="4D4D4D"/>
                </a:solidFill>
                <a:effectLst/>
                <a:latin typeface="-apple-system"/>
              </a:rPr>
              <a:t>略大于一次典型的交互所需要的时间。</a:t>
            </a:r>
            <a:endParaRPr lang="en-US" altLang="zh-CN" b="0" i="0" dirty="0">
              <a:solidFill>
                <a:srgbClr val="4D4D4D"/>
              </a:solidFill>
              <a:effectLst/>
              <a:latin typeface="-apple-system"/>
            </a:endParaRPr>
          </a:p>
          <a:p>
            <a:r>
              <a:rPr lang="en-US" altLang="zh-CN" dirty="0">
                <a:solidFill>
                  <a:srgbClr val="4D4D4D"/>
                </a:solidFill>
                <a:latin typeface="-apple-system"/>
              </a:rPr>
              <a:t>8.</a:t>
            </a:r>
            <a:r>
              <a:rPr lang="zh-CN" altLang="en-US" dirty="0"/>
              <a:t>终端型用户。由于终端型用户提交的作业多属于交互性作业，通常较小，系统只要能使这些作业在第一队列规定的时间片内完成，便可使终端型用户感到满意。</a:t>
            </a:r>
            <a:endParaRPr lang="en-US" altLang="zh-CN" dirty="0"/>
          </a:p>
          <a:p>
            <a:pPr marL="0" indent="0">
              <a:buNone/>
            </a:pPr>
            <a:r>
              <a:rPr lang="zh-CN" altLang="en-US" dirty="0"/>
              <a:t>  短批处理作业用户。对于这类作业，如果可在第一队列中执行完成，便可获得与终端型作业一样的响应时间。对于稍长的短作业，也只需在第二和第三队列各执行一时间片完成，其周转时间仍然较短。</a:t>
            </a:r>
            <a:endParaRPr lang="en-US" altLang="zh-CN" dirty="0"/>
          </a:p>
          <a:p>
            <a:pPr marL="0" indent="0">
              <a:buNone/>
            </a:pPr>
            <a:r>
              <a:rPr lang="zh-CN" altLang="en-US" dirty="0"/>
              <a:t>  长批处理作业用户。对于长作业，它将依次在第</a:t>
            </a:r>
            <a:r>
              <a:rPr lang="en-US" altLang="zh-CN" dirty="0"/>
              <a:t>1</a:t>
            </a:r>
            <a:r>
              <a:rPr lang="zh-CN" altLang="en-US" dirty="0"/>
              <a:t>，</a:t>
            </a:r>
            <a:r>
              <a:rPr lang="en-US" altLang="zh-CN" dirty="0"/>
              <a:t>2</a:t>
            </a:r>
            <a:r>
              <a:rPr lang="zh-CN" altLang="en-US" dirty="0"/>
              <a:t>，</a:t>
            </a:r>
            <a:r>
              <a:rPr lang="en-US" altLang="zh-CN" dirty="0"/>
              <a:t>…</a:t>
            </a:r>
            <a:r>
              <a:rPr lang="zh-CN" altLang="en-US" dirty="0"/>
              <a:t>，</a:t>
            </a:r>
            <a:r>
              <a:rPr lang="en-US" altLang="zh-CN" dirty="0"/>
              <a:t>n</a:t>
            </a:r>
            <a:r>
              <a:rPr lang="zh-CN" altLang="en-US" dirty="0"/>
              <a:t>个队列中运行，然后再按轮转方式运行，用户不必担心其作业长期得不到处理。</a:t>
            </a:r>
          </a:p>
        </p:txBody>
      </p:sp>
    </p:spTree>
    <p:extLst>
      <p:ext uri="{BB962C8B-B14F-4D97-AF65-F5344CB8AC3E}">
        <p14:creationId xmlns:p14="http://schemas.microsoft.com/office/powerpoint/2010/main" val="38124102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4">
            <a:extLst>
              <a:ext uri="{FF2B5EF4-FFF2-40B4-BE49-F238E27FC236}">
                <a16:creationId xmlns:a16="http://schemas.microsoft.com/office/drawing/2014/main" id="{88EA596A-8645-2D99-2D97-3465CB4D3A21}"/>
              </a:ext>
            </a:extLst>
          </p:cNvPr>
          <p:cNvPicPr>
            <a:picLocks noGrp="1" noChangeAspect="1"/>
          </p:cNvPicPr>
          <p:nvPr>
            <p:ph idx="1"/>
          </p:nvPr>
        </p:nvPicPr>
        <p:blipFill rotWithShape="1">
          <a:blip r:embed="rId2"/>
          <a:srcRect l="2709"/>
          <a:stretch/>
        </p:blipFill>
        <p:spPr>
          <a:xfrm>
            <a:off x="0" y="492459"/>
            <a:ext cx="11416948" cy="4178394"/>
          </a:xfrm>
        </p:spPr>
      </p:pic>
      <p:pic>
        <p:nvPicPr>
          <p:cNvPr id="5" name="图片 4">
            <a:extLst>
              <a:ext uri="{FF2B5EF4-FFF2-40B4-BE49-F238E27FC236}">
                <a16:creationId xmlns:a16="http://schemas.microsoft.com/office/drawing/2014/main" id="{0067A57E-14AE-5599-A723-7971AD106457}"/>
              </a:ext>
            </a:extLst>
          </p:cNvPr>
          <p:cNvPicPr>
            <a:picLocks noChangeAspect="1"/>
          </p:cNvPicPr>
          <p:nvPr/>
        </p:nvPicPr>
        <p:blipFill>
          <a:blip r:embed="rId3"/>
          <a:stretch>
            <a:fillRect/>
          </a:stretch>
        </p:blipFill>
        <p:spPr>
          <a:xfrm>
            <a:off x="4271963" y="4641386"/>
            <a:ext cx="7920037" cy="2216614"/>
          </a:xfrm>
          <a:prstGeom prst="rect">
            <a:avLst/>
          </a:prstGeom>
        </p:spPr>
      </p:pic>
    </p:spTree>
    <p:extLst>
      <p:ext uri="{BB962C8B-B14F-4D97-AF65-F5344CB8AC3E}">
        <p14:creationId xmlns:p14="http://schemas.microsoft.com/office/powerpoint/2010/main" val="35989551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43011EEA-5DE1-2A0C-48B4-36BBC4CF037A}"/>
              </a:ext>
            </a:extLst>
          </p:cNvPr>
          <p:cNvPicPr>
            <a:picLocks noGrp="1" noChangeAspect="1"/>
          </p:cNvPicPr>
          <p:nvPr>
            <p:ph idx="1"/>
          </p:nvPr>
        </p:nvPicPr>
        <p:blipFill>
          <a:blip r:embed="rId2"/>
          <a:stretch>
            <a:fillRect/>
          </a:stretch>
        </p:blipFill>
        <p:spPr>
          <a:xfrm>
            <a:off x="403499" y="1272248"/>
            <a:ext cx="11523477" cy="4285590"/>
          </a:xfrm>
        </p:spPr>
      </p:pic>
    </p:spTree>
    <p:extLst>
      <p:ext uri="{BB962C8B-B14F-4D97-AF65-F5344CB8AC3E}">
        <p14:creationId xmlns:p14="http://schemas.microsoft.com/office/powerpoint/2010/main" val="15710827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154E098F-9D09-1181-86E2-B51E6A8AF3B9}"/>
              </a:ext>
            </a:extLst>
          </p:cNvPr>
          <p:cNvPicPr>
            <a:picLocks noGrp="1" noChangeAspect="1"/>
          </p:cNvPicPr>
          <p:nvPr>
            <p:ph idx="1"/>
          </p:nvPr>
        </p:nvPicPr>
        <p:blipFill>
          <a:blip r:embed="rId2"/>
          <a:stretch>
            <a:fillRect/>
          </a:stretch>
        </p:blipFill>
        <p:spPr>
          <a:xfrm>
            <a:off x="321586" y="1036052"/>
            <a:ext cx="11494042" cy="3507373"/>
          </a:xfrm>
        </p:spPr>
      </p:pic>
      <p:pic>
        <p:nvPicPr>
          <p:cNvPr id="7" name="图片 6">
            <a:extLst>
              <a:ext uri="{FF2B5EF4-FFF2-40B4-BE49-F238E27FC236}">
                <a16:creationId xmlns:a16="http://schemas.microsoft.com/office/drawing/2014/main" id="{8FD6BF42-BAB1-1C71-9D2F-2A5B86FD389D}"/>
              </a:ext>
            </a:extLst>
          </p:cNvPr>
          <p:cNvPicPr>
            <a:picLocks noChangeAspect="1"/>
          </p:cNvPicPr>
          <p:nvPr/>
        </p:nvPicPr>
        <p:blipFill>
          <a:blip r:embed="rId3"/>
          <a:stretch>
            <a:fillRect/>
          </a:stretch>
        </p:blipFill>
        <p:spPr>
          <a:xfrm>
            <a:off x="861902" y="4940593"/>
            <a:ext cx="4267901" cy="917281"/>
          </a:xfrm>
          <a:prstGeom prst="rect">
            <a:avLst/>
          </a:prstGeom>
        </p:spPr>
      </p:pic>
    </p:spTree>
    <p:extLst>
      <p:ext uri="{BB962C8B-B14F-4D97-AF65-F5344CB8AC3E}">
        <p14:creationId xmlns:p14="http://schemas.microsoft.com/office/powerpoint/2010/main" val="40595744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FAF85FA7-F4AA-A791-DAF6-A6690CA0D7A5}"/>
              </a:ext>
            </a:extLst>
          </p:cNvPr>
          <p:cNvPicPr>
            <a:picLocks noGrp="1" noChangeAspect="1"/>
          </p:cNvPicPr>
          <p:nvPr>
            <p:ph idx="1"/>
          </p:nvPr>
        </p:nvPicPr>
        <p:blipFill>
          <a:blip r:embed="rId2"/>
          <a:stretch>
            <a:fillRect/>
          </a:stretch>
        </p:blipFill>
        <p:spPr>
          <a:xfrm>
            <a:off x="0" y="0"/>
            <a:ext cx="10788377" cy="4857750"/>
          </a:xfrm>
        </p:spPr>
      </p:pic>
      <p:pic>
        <p:nvPicPr>
          <p:cNvPr id="7" name="图片 6">
            <a:extLst>
              <a:ext uri="{FF2B5EF4-FFF2-40B4-BE49-F238E27FC236}">
                <a16:creationId xmlns:a16="http://schemas.microsoft.com/office/drawing/2014/main" id="{60AE4FA1-6EFF-67C2-3A59-9451FD7252B9}"/>
              </a:ext>
            </a:extLst>
          </p:cNvPr>
          <p:cNvPicPr>
            <a:picLocks noChangeAspect="1"/>
          </p:cNvPicPr>
          <p:nvPr/>
        </p:nvPicPr>
        <p:blipFill>
          <a:blip r:embed="rId3"/>
          <a:stretch>
            <a:fillRect/>
          </a:stretch>
        </p:blipFill>
        <p:spPr>
          <a:xfrm>
            <a:off x="631409" y="5173004"/>
            <a:ext cx="4973384" cy="1184934"/>
          </a:xfrm>
          <a:prstGeom prst="rect">
            <a:avLst/>
          </a:prstGeom>
        </p:spPr>
      </p:pic>
    </p:spTree>
    <p:extLst>
      <p:ext uri="{BB962C8B-B14F-4D97-AF65-F5344CB8AC3E}">
        <p14:creationId xmlns:p14="http://schemas.microsoft.com/office/powerpoint/2010/main" val="13705389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5D543DB0-FCB5-42EF-5CE6-79FBCC2302FA}"/>
              </a:ext>
            </a:extLst>
          </p:cNvPr>
          <p:cNvPicPr>
            <a:picLocks noGrp="1" noChangeAspect="1"/>
          </p:cNvPicPr>
          <p:nvPr>
            <p:ph idx="1"/>
          </p:nvPr>
        </p:nvPicPr>
        <p:blipFill>
          <a:blip r:embed="rId2"/>
          <a:stretch>
            <a:fillRect/>
          </a:stretch>
        </p:blipFill>
        <p:spPr>
          <a:xfrm>
            <a:off x="941882" y="238145"/>
            <a:ext cx="10030918" cy="6619855"/>
          </a:xfrm>
        </p:spPr>
      </p:pic>
    </p:spTree>
    <p:extLst>
      <p:ext uri="{BB962C8B-B14F-4D97-AF65-F5344CB8AC3E}">
        <p14:creationId xmlns:p14="http://schemas.microsoft.com/office/powerpoint/2010/main" val="38995812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714B5819-60EE-A747-0A08-35DCE7089A0A}"/>
              </a:ext>
            </a:extLst>
          </p:cNvPr>
          <p:cNvPicPr>
            <a:picLocks noGrp="1" noChangeAspect="1"/>
          </p:cNvPicPr>
          <p:nvPr>
            <p:ph idx="1"/>
          </p:nvPr>
        </p:nvPicPr>
        <p:blipFill>
          <a:blip r:embed="rId2"/>
          <a:stretch>
            <a:fillRect/>
          </a:stretch>
        </p:blipFill>
        <p:spPr>
          <a:xfrm>
            <a:off x="439118" y="648277"/>
            <a:ext cx="8247682" cy="4848201"/>
          </a:xfrm>
        </p:spPr>
      </p:pic>
      <p:sp>
        <p:nvSpPr>
          <p:cNvPr id="9" name="文本框 8">
            <a:extLst>
              <a:ext uri="{FF2B5EF4-FFF2-40B4-BE49-F238E27FC236}">
                <a16:creationId xmlns:a16="http://schemas.microsoft.com/office/drawing/2014/main" id="{01E6F00B-7FF0-1067-DB5D-AD4A3A8A325D}"/>
              </a:ext>
            </a:extLst>
          </p:cNvPr>
          <p:cNvSpPr txBox="1"/>
          <p:nvPr/>
        </p:nvSpPr>
        <p:spPr>
          <a:xfrm>
            <a:off x="8507627" y="875785"/>
            <a:ext cx="1107996" cy="461665"/>
          </a:xfrm>
          <a:prstGeom prst="rect">
            <a:avLst/>
          </a:prstGeom>
          <a:noFill/>
        </p:spPr>
        <p:txBody>
          <a:bodyPr wrap="none" rtlCol="0">
            <a:spAutoFit/>
          </a:bodyPr>
          <a:lstStyle/>
          <a:p>
            <a:r>
              <a:rPr lang="zh-CN" altLang="en-US" sz="2400" dirty="0"/>
              <a:t>响应比</a:t>
            </a:r>
          </a:p>
        </p:txBody>
      </p:sp>
      <p:pic>
        <p:nvPicPr>
          <p:cNvPr id="3" name="图片 2">
            <a:extLst>
              <a:ext uri="{FF2B5EF4-FFF2-40B4-BE49-F238E27FC236}">
                <a16:creationId xmlns:a16="http://schemas.microsoft.com/office/drawing/2014/main" id="{B7AD8EF1-8450-2AB7-EE2E-E7FF7DB40958}"/>
              </a:ext>
            </a:extLst>
          </p:cNvPr>
          <p:cNvPicPr>
            <a:picLocks noChangeAspect="1"/>
          </p:cNvPicPr>
          <p:nvPr/>
        </p:nvPicPr>
        <p:blipFill>
          <a:blip r:embed="rId3"/>
          <a:stretch>
            <a:fillRect/>
          </a:stretch>
        </p:blipFill>
        <p:spPr>
          <a:xfrm>
            <a:off x="0" y="5872163"/>
            <a:ext cx="8030967" cy="985837"/>
          </a:xfrm>
          <a:prstGeom prst="rect">
            <a:avLst/>
          </a:prstGeom>
        </p:spPr>
      </p:pic>
    </p:spTree>
    <p:extLst>
      <p:ext uri="{BB962C8B-B14F-4D97-AF65-F5344CB8AC3E}">
        <p14:creationId xmlns:p14="http://schemas.microsoft.com/office/powerpoint/2010/main" val="1271535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FC2CD-ACED-72C3-3B75-4DF66C0927EC}"/>
              </a:ext>
            </a:extLst>
          </p:cNvPr>
          <p:cNvSpPr>
            <a:spLocks noGrp="1"/>
          </p:cNvSpPr>
          <p:nvPr>
            <p:ph type="title"/>
          </p:nvPr>
        </p:nvSpPr>
        <p:spPr>
          <a:xfrm>
            <a:off x="516924" y="0"/>
            <a:ext cx="10515600" cy="1325563"/>
          </a:xfrm>
        </p:spPr>
        <p:txBody>
          <a:bodyPr/>
          <a:lstStyle/>
          <a:p>
            <a:r>
              <a:rPr lang="zh-CN" altLang="en-US" dirty="0"/>
              <a:t>进程的组成</a:t>
            </a:r>
          </a:p>
        </p:txBody>
      </p:sp>
      <p:pic>
        <p:nvPicPr>
          <p:cNvPr id="5" name="内容占位符 4">
            <a:extLst>
              <a:ext uri="{FF2B5EF4-FFF2-40B4-BE49-F238E27FC236}">
                <a16:creationId xmlns:a16="http://schemas.microsoft.com/office/drawing/2014/main" id="{6EFAC107-3141-E4E2-2AFD-1EE0051160C5}"/>
              </a:ext>
            </a:extLst>
          </p:cNvPr>
          <p:cNvPicPr>
            <a:picLocks noGrp="1" noChangeAspect="1"/>
          </p:cNvPicPr>
          <p:nvPr>
            <p:ph idx="1"/>
          </p:nvPr>
        </p:nvPicPr>
        <p:blipFill>
          <a:blip r:embed="rId2"/>
          <a:stretch>
            <a:fillRect/>
          </a:stretch>
        </p:blipFill>
        <p:spPr>
          <a:xfrm>
            <a:off x="339970" y="1347938"/>
            <a:ext cx="7953536" cy="3820671"/>
          </a:xfrm>
        </p:spPr>
      </p:pic>
      <p:pic>
        <p:nvPicPr>
          <p:cNvPr id="9" name="图片 8">
            <a:extLst>
              <a:ext uri="{FF2B5EF4-FFF2-40B4-BE49-F238E27FC236}">
                <a16:creationId xmlns:a16="http://schemas.microsoft.com/office/drawing/2014/main" id="{E17BF868-A19F-5EF2-1061-147AA62514DB}"/>
              </a:ext>
            </a:extLst>
          </p:cNvPr>
          <p:cNvPicPr>
            <a:picLocks noChangeAspect="1"/>
          </p:cNvPicPr>
          <p:nvPr/>
        </p:nvPicPr>
        <p:blipFill>
          <a:blip r:embed="rId3"/>
          <a:stretch>
            <a:fillRect/>
          </a:stretch>
        </p:blipFill>
        <p:spPr>
          <a:xfrm>
            <a:off x="9163461" y="0"/>
            <a:ext cx="2263685" cy="6312201"/>
          </a:xfrm>
          <a:prstGeom prst="rect">
            <a:avLst/>
          </a:prstGeom>
        </p:spPr>
      </p:pic>
      <p:sp>
        <p:nvSpPr>
          <p:cNvPr id="3" name="文本框 2">
            <a:extLst>
              <a:ext uri="{FF2B5EF4-FFF2-40B4-BE49-F238E27FC236}">
                <a16:creationId xmlns:a16="http://schemas.microsoft.com/office/drawing/2014/main" id="{5E8E8012-8736-673B-2BD8-0940932BE6D7}"/>
              </a:ext>
            </a:extLst>
          </p:cNvPr>
          <p:cNvSpPr txBox="1"/>
          <p:nvPr/>
        </p:nvSpPr>
        <p:spPr>
          <a:xfrm>
            <a:off x="691979" y="5276336"/>
            <a:ext cx="6192721" cy="523220"/>
          </a:xfrm>
          <a:prstGeom prst="rect">
            <a:avLst/>
          </a:prstGeom>
          <a:noFill/>
        </p:spPr>
        <p:txBody>
          <a:bodyPr wrap="none" rtlCol="0">
            <a:spAutoFit/>
          </a:bodyPr>
          <a:lstStyle/>
          <a:p>
            <a:r>
              <a:rPr lang="zh-CN" altLang="en-US" sz="2800" dirty="0"/>
              <a:t>程序段，数据段和</a:t>
            </a:r>
            <a:r>
              <a:rPr lang="en-US" altLang="zh-CN" sz="2800" dirty="0"/>
              <a:t>PCB</a:t>
            </a:r>
            <a:r>
              <a:rPr lang="zh-CN" altLang="en-US" sz="2800" dirty="0"/>
              <a:t>构成了进程实体</a:t>
            </a:r>
          </a:p>
        </p:txBody>
      </p:sp>
      <p:pic>
        <p:nvPicPr>
          <p:cNvPr id="6" name="图片 5">
            <a:extLst>
              <a:ext uri="{FF2B5EF4-FFF2-40B4-BE49-F238E27FC236}">
                <a16:creationId xmlns:a16="http://schemas.microsoft.com/office/drawing/2014/main" id="{947716B7-1626-08F6-09E6-AB30E4C948CC}"/>
              </a:ext>
            </a:extLst>
          </p:cNvPr>
          <p:cNvPicPr>
            <a:picLocks noChangeAspect="1"/>
          </p:cNvPicPr>
          <p:nvPr/>
        </p:nvPicPr>
        <p:blipFill>
          <a:blip r:embed="rId4"/>
          <a:stretch>
            <a:fillRect/>
          </a:stretch>
        </p:blipFill>
        <p:spPr>
          <a:xfrm>
            <a:off x="-1" y="6022456"/>
            <a:ext cx="11347225" cy="835544"/>
          </a:xfrm>
          <a:prstGeom prst="rect">
            <a:avLst/>
          </a:prstGeom>
        </p:spPr>
      </p:pic>
    </p:spTree>
    <p:extLst>
      <p:ext uri="{BB962C8B-B14F-4D97-AF65-F5344CB8AC3E}">
        <p14:creationId xmlns:p14="http://schemas.microsoft.com/office/powerpoint/2010/main" val="1171966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9AE5ABB9-BE3E-D7D2-BEE8-3A6A03DB773F}"/>
              </a:ext>
            </a:extLst>
          </p:cNvPr>
          <p:cNvPicPr>
            <a:picLocks noGrp="1" noChangeAspect="1"/>
          </p:cNvPicPr>
          <p:nvPr>
            <p:ph idx="1"/>
          </p:nvPr>
        </p:nvPicPr>
        <p:blipFill>
          <a:blip r:embed="rId2"/>
          <a:stretch>
            <a:fillRect/>
          </a:stretch>
        </p:blipFill>
        <p:spPr>
          <a:xfrm>
            <a:off x="146822" y="882390"/>
            <a:ext cx="7410510" cy="5382486"/>
          </a:xfrm>
        </p:spPr>
      </p:pic>
      <p:pic>
        <p:nvPicPr>
          <p:cNvPr id="10" name="图片 9">
            <a:extLst>
              <a:ext uri="{FF2B5EF4-FFF2-40B4-BE49-F238E27FC236}">
                <a16:creationId xmlns:a16="http://schemas.microsoft.com/office/drawing/2014/main" id="{86536723-0EAA-4201-8BCA-F54D2D456EB8}"/>
              </a:ext>
            </a:extLst>
          </p:cNvPr>
          <p:cNvPicPr>
            <a:picLocks noChangeAspect="1"/>
          </p:cNvPicPr>
          <p:nvPr/>
        </p:nvPicPr>
        <p:blipFill>
          <a:blip r:embed="rId3"/>
          <a:stretch>
            <a:fillRect/>
          </a:stretch>
        </p:blipFill>
        <p:spPr>
          <a:xfrm>
            <a:off x="9063342" y="324443"/>
            <a:ext cx="2263685" cy="6312201"/>
          </a:xfrm>
          <a:prstGeom prst="rect">
            <a:avLst/>
          </a:prstGeom>
        </p:spPr>
      </p:pic>
    </p:spTree>
    <p:extLst>
      <p:ext uri="{BB962C8B-B14F-4D97-AF65-F5344CB8AC3E}">
        <p14:creationId xmlns:p14="http://schemas.microsoft.com/office/powerpoint/2010/main" val="137927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09D88C-FBAB-358B-7F20-206B244C3A78}"/>
              </a:ext>
            </a:extLst>
          </p:cNvPr>
          <p:cNvSpPr>
            <a:spLocks noGrp="1"/>
          </p:cNvSpPr>
          <p:nvPr>
            <p:ph type="title"/>
          </p:nvPr>
        </p:nvSpPr>
        <p:spPr>
          <a:xfrm>
            <a:off x="838200" y="946673"/>
            <a:ext cx="10515600" cy="744015"/>
          </a:xfrm>
        </p:spPr>
        <p:txBody>
          <a:bodyPr>
            <a:normAutofit fontScale="90000"/>
          </a:bodyPr>
          <a:lstStyle/>
          <a:p>
            <a:r>
              <a:rPr lang="zh-CN" altLang="en-US" b="1" i="0" dirty="0">
                <a:effectLst/>
                <a:latin typeface="Tahoma" panose="020B0604030504040204" pitchFamily="34" charset="0"/>
              </a:rPr>
              <a:t>进程控制块（</a:t>
            </a:r>
            <a:r>
              <a:rPr lang="en-US" altLang="zh-CN" b="1" i="0" dirty="0">
                <a:effectLst/>
                <a:latin typeface="Tahoma" panose="020B0604030504040204" pitchFamily="34" charset="0"/>
              </a:rPr>
              <a:t>Processing Control Block</a:t>
            </a:r>
            <a:r>
              <a:rPr lang="zh-CN" altLang="en-US" b="1" i="0" dirty="0">
                <a:effectLst/>
                <a:latin typeface="Tahoma" panose="020B0604030504040204" pitchFamily="34" charset="0"/>
              </a:rPr>
              <a:t>）</a:t>
            </a:r>
            <a:br>
              <a:rPr lang="zh-CN" altLang="en-US" b="0" i="0" dirty="0">
                <a:effectLst/>
                <a:latin typeface="Tahoma" panose="020B0604030504040204" pitchFamily="34" charset="0"/>
              </a:rPr>
            </a:br>
            <a:endParaRPr lang="zh-CN" altLang="en-US" dirty="0"/>
          </a:p>
        </p:txBody>
      </p:sp>
      <p:sp>
        <p:nvSpPr>
          <p:cNvPr id="3" name="内容占位符 2">
            <a:extLst>
              <a:ext uri="{FF2B5EF4-FFF2-40B4-BE49-F238E27FC236}">
                <a16:creationId xmlns:a16="http://schemas.microsoft.com/office/drawing/2014/main" id="{EBAF0F4C-4CE5-C346-229A-4429021ED0A7}"/>
              </a:ext>
            </a:extLst>
          </p:cNvPr>
          <p:cNvSpPr>
            <a:spLocks noGrp="1"/>
          </p:cNvSpPr>
          <p:nvPr>
            <p:ph idx="1"/>
          </p:nvPr>
        </p:nvSpPr>
        <p:spPr>
          <a:xfrm>
            <a:off x="429409" y="1642744"/>
            <a:ext cx="10515600" cy="5215255"/>
          </a:xfrm>
        </p:spPr>
        <p:txBody>
          <a:bodyPr>
            <a:normAutofit/>
          </a:bodyPr>
          <a:lstStyle/>
          <a:p>
            <a:pPr algn="l"/>
            <a:r>
              <a:rPr lang="zh-CN" altLang="en-US" b="0" i="0" dirty="0">
                <a:effectLst/>
                <a:latin typeface="Tahoma" panose="020B0604030504040204" pitchFamily="34" charset="0"/>
              </a:rPr>
              <a:t>进程控制块是系统为了管理进程设置的一个专门的数据结构，主要表示进程状态。</a:t>
            </a:r>
          </a:p>
          <a:p>
            <a:pPr algn="l"/>
            <a:r>
              <a:rPr lang="zh-CN" altLang="en-US" b="0" i="0" dirty="0">
                <a:effectLst/>
                <a:latin typeface="Tahoma" panose="020B0604030504040204" pitchFamily="34" charset="0"/>
              </a:rPr>
              <a:t>每一个进程都对应一个</a:t>
            </a:r>
            <a:r>
              <a:rPr lang="en-US" altLang="zh-CN" b="0" i="0" dirty="0">
                <a:effectLst/>
                <a:latin typeface="Tahoma" panose="020B0604030504040204" pitchFamily="34" charset="0"/>
              </a:rPr>
              <a:t>PCB</a:t>
            </a:r>
            <a:r>
              <a:rPr lang="zh-CN" altLang="en-US" b="0" i="0" dirty="0">
                <a:effectLst/>
                <a:latin typeface="Tahoma" panose="020B0604030504040204" pitchFamily="34" charset="0"/>
              </a:rPr>
              <a:t>来维护</a:t>
            </a:r>
            <a:endParaRPr lang="en-US" altLang="zh-CN" b="0" i="0" dirty="0">
              <a:effectLst/>
              <a:latin typeface="Tahoma" panose="020B0604030504040204" pitchFamily="34" charset="0"/>
            </a:endParaRPr>
          </a:p>
          <a:p>
            <a:pPr marL="0" indent="0" algn="l">
              <a:buNone/>
            </a:pPr>
            <a:r>
              <a:rPr lang="zh-CN" altLang="en-US" b="0" i="0" dirty="0">
                <a:effectLst/>
                <a:latin typeface="Tahoma" panose="020B0604030504040204" pitchFamily="34" charset="0"/>
              </a:rPr>
              <a:t>进程相关的信息；</a:t>
            </a:r>
          </a:p>
          <a:p>
            <a:pPr algn="l"/>
            <a:r>
              <a:rPr lang="zh-CN" altLang="en-US" b="0" i="0" dirty="0">
                <a:effectLst/>
                <a:latin typeface="Tahoma" panose="020B0604030504040204" pitchFamily="34" charset="0"/>
              </a:rPr>
              <a:t>在</a:t>
            </a:r>
            <a:r>
              <a:rPr lang="en-US" altLang="zh-CN" b="0" i="0" dirty="0">
                <a:effectLst/>
                <a:latin typeface="Tahoma" panose="020B0604030504040204" pitchFamily="34" charset="0"/>
              </a:rPr>
              <a:t>Linux</a:t>
            </a:r>
            <a:r>
              <a:rPr lang="zh-CN" altLang="en-US" b="0" i="0" dirty="0">
                <a:effectLst/>
                <a:latin typeface="Tahoma" panose="020B0604030504040204" pitchFamily="34" charset="0"/>
              </a:rPr>
              <a:t>中，</a:t>
            </a:r>
            <a:r>
              <a:rPr lang="en-US" altLang="zh-CN" b="0" i="0" dirty="0">
                <a:effectLst/>
                <a:latin typeface="Tahoma" panose="020B0604030504040204" pitchFamily="34" charset="0"/>
              </a:rPr>
              <a:t>PCB</a:t>
            </a:r>
            <a:r>
              <a:rPr lang="zh-CN" altLang="en-US" b="0" i="0" dirty="0">
                <a:effectLst/>
                <a:latin typeface="Tahoma" panose="020B0604030504040204" pitchFamily="34" charset="0"/>
              </a:rPr>
              <a:t>结构为</a:t>
            </a:r>
            <a:r>
              <a:rPr lang="en-US" altLang="zh-CN" b="0" i="0" dirty="0" err="1">
                <a:effectLst/>
                <a:latin typeface="Tahoma" panose="020B0604030504040204" pitchFamily="34" charset="0"/>
              </a:rPr>
              <a:t>task_struct</a:t>
            </a:r>
            <a:r>
              <a:rPr lang="en-US" altLang="zh-CN" b="0" i="0" dirty="0">
                <a:effectLst/>
                <a:latin typeface="Tahoma" panose="020B0604030504040204" pitchFamily="34" charset="0"/>
              </a:rPr>
              <a:t>;</a:t>
            </a:r>
          </a:p>
          <a:p>
            <a:pPr algn="l"/>
            <a:r>
              <a:rPr lang="en-US" altLang="zh-CN" b="0" i="0" dirty="0" err="1">
                <a:effectLst/>
                <a:latin typeface="Tahoma" panose="020B0604030504040204" pitchFamily="34" charset="0"/>
              </a:rPr>
              <a:t>task_struct</a:t>
            </a:r>
            <a:r>
              <a:rPr lang="zh-CN" altLang="en-US" b="0" i="0" dirty="0">
                <a:effectLst/>
                <a:latin typeface="Tahoma" panose="020B0604030504040204" pitchFamily="34" charset="0"/>
              </a:rPr>
              <a:t>是</a:t>
            </a:r>
            <a:r>
              <a:rPr lang="en-US" altLang="zh-CN" b="0" i="0" dirty="0">
                <a:effectLst/>
                <a:latin typeface="Tahoma" panose="020B0604030504040204" pitchFamily="34" charset="0"/>
              </a:rPr>
              <a:t>Linux</a:t>
            </a:r>
            <a:r>
              <a:rPr lang="zh-CN" altLang="en-US" b="0" i="0" dirty="0">
                <a:effectLst/>
                <a:latin typeface="Tahoma" panose="020B0604030504040204" pitchFamily="34" charset="0"/>
              </a:rPr>
              <a:t>内核的一种数据结构，</a:t>
            </a:r>
            <a:endParaRPr lang="en-US" altLang="zh-CN" b="0" i="0" dirty="0">
              <a:effectLst/>
              <a:latin typeface="Tahoma" panose="020B0604030504040204" pitchFamily="34" charset="0"/>
            </a:endParaRPr>
          </a:p>
          <a:p>
            <a:pPr marL="0" indent="0" algn="l">
              <a:buNone/>
            </a:pPr>
            <a:r>
              <a:rPr lang="zh-CN" altLang="en-US" b="0" i="0" dirty="0">
                <a:effectLst/>
                <a:latin typeface="Tahoma" panose="020B0604030504040204" pitchFamily="34" charset="0"/>
              </a:rPr>
              <a:t>它会被装载到</a:t>
            </a:r>
            <a:r>
              <a:rPr lang="en-US" altLang="zh-CN" b="0" i="0" dirty="0">
                <a:effectLst/>
                <a:latin typeface="Tahoma" panose="020B0604030504040204" pitchFamily="34" charset="0"/>
              </a:rPr>
              <a:t>RAM</a:t>
            </a:r>
            <a:r>
              <a:rPr lang="zh-CN" altLang="en-US" b="0" i="0" dirty="0">
                <a:effectLst/>
                <a:latin typeface="Tahoma" panose="020B0604030504040204" pitchFamily="34" charset="0"/>
              </a:rPr>
              <a:t>里并且包含进程的信息</a:t>
            </a:r>
            <a:endParaRPr lang="en-US" altLang="zh-CN" b="0" i="0" dirty="0">
              <a:effectLst/>
              <a:latin typeface="Tahoma" panose="020B0604030504040204" pitchFamily="34" charset="0"/>
            </a:endParaRPr>
          </a:p>
          <a:p>
            <a:pPr marL="0" indent="0" algn="l">
              <a:buNone/>
            </a:pPr>
            <a:r>
              <a:rPr lang="zh-CN" altLang="en-US" b="0" i="0" dirty="0">
                <a:effectLst/>
                <a:latin typeface="Tahoma" panose="020B0604030504040204" pitchFamily="34" charset="0"/>
              </a:rPr>
              <a:t>每个进程都把它的信息放在</a:t>
            </a:r>
            <a:r>
              <a:rPr lang="en-US" altLang="zh-CN" b="0" i="0" dirty="0" err="1">
                <a:effectLst/>
                <a:latin typeface="Tahoma" panose="020B0604030504040204" pitchFamily="34" charset="0"/>
              </a:rPr>
              <a:t>task_struct</a:t>
            </a:r>
            <a:endParaRPr lang="en-US" altLang="zh-CN" b="0" i="0" dirty="0">
              <a:effectLst/>
              <a:latin typeface="Tahoma" panose="020B0604030504040204" pitchFamily="34" charset="0"/>
            </a:endParaRPr>
          </a:p>
          <a:p>
            <a:pPr marL="0" indent="0" algn="l">
              <a:buNone/>
            </a:pPr>
            <a:r>
              <a:rPr lang="zh-CN" altLang="en-US" b="0" i="0" dirty="0">
                <a:effectLst/>
                <a:latin typeface="Tahoma" panose="020B0604030504040204" pitchFamily="34" charset="0"/>
              </a:rPr>
              <a:t>这个数据结构里。</a:t>
            </a:r>
          </a:p>
          <a:p>
            <a:endParaRPr lang="zh-CN" altLang="en-US" dirty="0"/>
          </a:p>
        </p:txBody>
      </p:sp>
      <p:pic>
        <p:nvPicPr>
          <p:cNvPr id="1026" name="Picture 2" descr="在这里插入图片描述">
            <a:extLst>
              <a:ext uri="{FF2B5EF4-FFF2-40B4-BE49-F238E27FC236}">
                <a16:creationId xmlns:a16="http://schemas.microsoft.com/office/drawing/2014/main" id="{84B7C932-2799-3243-F5CE-CDCF8E939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0" y="2590800"/>
            <a:ext cx="4953000"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3571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AF8F4F0B-F71D-6DF3-BCFE-AB58482A4DA3}"/>
              </a:ext>
            </a:extLst>
          </p:cNvPr>
          <p:cNvPicPr>
            <a:picLocks noGrp="1" noChangeAspect="1"/>
          </p:cNvPicPr>
          <p:nvPr>
            <p:ph idx="1"/>
          </p:nvPr>
        </p:nvPicPr>
        <p:blipFill>
          <a:blip r:embed="rId2"/>
          <a:stretch>
            <a:fillRect/>
          </a:stretch>
        </p:blipFill>
        <p:spPr>
          <a:xfrm>
            <a:off x="461886" y="231603"/>
            <a:ext cx="11262856" cy="6502829"/>
          </a:xfrm>
        </p:spPr>
      </p:pic>
    </p:spTree>
    <p:extLst>
      <p:ext uri="{BB962C8B-B14F-4D97-AF65-F5344CB8AC3E}">
        <p14:creationId xmlns:p14="http://schemas.microsoft.com/office/powerpoint/2010/main" val="202476890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2406</TotalTime>
  <Words>2166</Words>
  <Application>Microsoft Office PowerPoint</Application>
  <PresentationFormat>宽屏</PresentationFormat>
  <Paragraphs>145</Paragraphs>
  <Slides>56</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56</vt:i4>
      </vt:variant>
    </vt:vector>
  </HeadingPairs>
  <TitlesOfParts>
    <vt:vector size="65" baseType="lpstr">
      <vt:lpstr>-apple-system</vt:lpstr>
      <vt:lpstr>MicrosoftYaHei</vt:lpstr>
      <vt:lpstr>OpenSans</vt:lpstr>
      <vt:lpstr>PingFang SC</vt:lpstr>
      <vt:lpstr>等线</vt:lpstr>
      <vt:lpstr>等线 Light</vt:lpstr>
      <vt:lpstr>Arial</vt:lpstr>
      <vt:lpstr>Tahoma</vt:lpstr>
      <vt:lpstr>Office 主题​​</vt:lpstr>
      <vt:lpstr>进程管理</vt:lpstr>
      <vt:lpstr>PowerPoint 演示文稿</vt:lpstr>
      <vt:lpstr>引入进程</vt:lpstr>
      <vt:lpstr>什么是进程？</vt:lpstr>
      <vt:lpstr>进程的属性</vt:lpstr>
      <vt:lpstr>进程的组成</vt:lpstr>
      <vt:lpstr>PowerPoint 演示文稿</vt:lpstr>
      <vt:lpstr>进程控制块（Processing Control Block） </vt:lpstr>
      <vt:lpstr>PowerPoint 演示文稿</vt:lpstr>
      <vt:lpstr>进程的状态与转换（生命周期）</vt:lpstr>
      <vt:lpstr>PowerPoint 演示文稿</vt:lpstr>
      <vt:lpstr>真题</vt:lpstr>
      <vt:lpstr>进程的组织</vt:lpstr>
      <vt:lpstr>PowerPoint 演示文稿</vt:lpstr>
      <vt:lpstr>PowerPoint 演示文稿</vt:lpstr>
      <vt:lpstr>PCB的组织方式</vt:lpstr>
      <vt:lpstr>PowerPoint 演示文稿</vt:lpstr>
      <vt:lpstr>PowerPoint 演示文稿</vt:lpstr>
      <vt:lpstr>进程控制</vt:lpstr>
      <vt:lpstr>PowerPoint 演示文稿</vt:lpstr>
      <vt:lpstr>PowerPoint 演示文稿</vt:lpstr>
      <vt:lpstr>PowerPoint 演示文稿</vt:lpstr>
      <vt:lpstr>PowerPoint 演示文稿</vt:lpstr>
      <vt:lpstr>PowerPoint 演示文稿</vt:lpstr>
      <vt:lpstr>PowerPoint 演示文稿</vt:lpstr>
      <vt:lpstr>进程通信</vt:lpstr>
      <vt:lpstr>PowerPoint 演示文稿</vt:lpstr>
      <vt:lpstr>PowerPoint 演示文稿</vt:lpstr>
      <vt:lpstr>引入线程</vt:lpstr>
      <vt:lpstr>PowerPoint 演示文稿</vt:lpstr>
      <vt:lpstr>PowerPoint 演示文稿</vt:lpstr>
      <vt:lpstr>进程与线程的比较</vt:lpstr>
      <vt:lpstr>PowerPoint 演示文稿</vt:lpstr>
      <vt:lpstr>真题</vt:lpstr>
      <vt:lpstr>练习</vt:lpstr>
      <vt:lpstr>PowerPoint 演示文稿</vt:lpstr>
      <vt:lpstr>PowerPoint 演示文稿</vt:lpstr>
      <vt:lpstr>进程调度的概念</vt:lpstr>
      <vt:lpstr>PowerPoint 演示文稿</vt:lpstr>
      <vt:lpstr>PowerPoint 演示文稿</vt:lpstr>
      <vt:lpstr>调度算法的评价指标 </vt:lpstr>
      <vt:lpstr>PowerPoint 演示文稿</vt:lpstr>
      <vt:lpstr>典型调度算法</vt:lpstr>
      <vt:lpstr>多级反馈队列调度</vt:lpstr>
      <vt:lpstr>PowerPoint 演示文稿</vt:lpstr>
      <vt:lpstr>优点</vt:lpstr>
      <vt:lpstr>真题</vt:lpstr>
      <vt:lpstr>练习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 清</dc:creator>
  <cp:lastModifiedBy>晚风吹行舟</cp:lastModifiedBy>
  <cp:revision>411</cp:revision>
  <dcterms:created xsi:type="dcterms:W3CDTF">2022-05-09T05:46:17Z</dcterms:created>
  <dcterms:modified xsi:type="dcterms:W3CDTF">2022-08-31T08:23:31Z</dcterms:modified>
</cp:coreProperties>
</file>